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aleway"/>
      <p:regular r:id="rId22"/>
      <p:bold r:id="rId23"/>
      <p:italic r:id="rId24"/>
      <p:boldItalic r:id="rId25"/>
    </p:embeddedFont>
    <p:embeddedFont>
      <p:font typeface="Proxima Nova"/>
      <p:regular r:id="rId26"/>
      <p:bold r:id="rId27"/>
      <p:italic r:id="rId28"/>
      <p:boldItalic r:id="rId29"/>
    </p:embeddedFont>
    <p:embeddedFont>
      <p:font typeface="Montserrat"/>
      <p:regular r:id="rId30"/>
      <p:bold r:id="rId31"/>
      <p:italic r:id="rId32"/>
      <p:boldItalic r:id="rId33"/>
    </p:embeddedFont>
    <p:embeddedFont>
      <p:font typeface="Alegreya ExtraBold"/>
      <p:bold r:id="rId34"/>
      <p:boldItalic r:id="rId35"/>
    </p:embeddedFont>
    <p:embeddedFont>
      <p:font typeface="Alegreya Black"/>
      <p:bold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aleway-regular.fntdata"/><Relationship Id="rId21" Type="http://schemas.openxmlformats.org/officeDocument/2006/relationships/slide" Target="slides/slide17.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regular.fntdata"/><Relationship Id="rId25" Type="http://schemas.openxmlformats.org/officeDocument/2006/relationships/font" Target="fonts/Raleway-boldItalic.fntdata"/><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35" Type="http://schemas.openxmlformats.org/officeDocument/2006/relationships/font" Target="fonts/AlegreyaExtraBold-boldItalic.fntdata"/><Relationship Id="rId12" Type="http://schemas.openxmlformats.org/officeDocument/2006/relationships/slide" Target="slides/slide8.xml"/><Relationship Id="rId34" Type="http://schemas.openxmlformats.org/officeDocument/2006/relationships/font" Target="fonts/AlegreyaExtraBold-bold.fntdata"/><Relationship Id="rId15" Type="http://schemas.openxmlformats.org/officeDocument/2006/relationships/slide" Target="slides/slide11.xml"/><Relationship Id="rId37" Type="http://schemas.openxmlformats.org/officeDocument/2006/relationships/font" Target="fonts/AlegreyaBlack-boldItalic.fntdata"/><Relationship Id="rId14" Type="http://schemas.openxmlformats.org/officeDocument/2006/relationships/slide" Target="slides/slide10.xml"/><Relationship Id="rId36" Type="http://schemas.openxmlformats.org/officeDocument/2006/relationships/font" Target="fonts/AlegreyaBlack-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920cffef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920cffef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8c4a8d47e0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8c4a8d47e0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c4a8d47e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c4a8d47e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8c4a8d47e0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8c4a8d47e0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c4a8d47e0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c4a8d47e0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c4a8d47e0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8c4a8d47e0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c4a8d47e0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c4a8d47e0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4dc3d3829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4dc3d3829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8c4a8d47e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8c4a8d47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c4a8d47e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8c4a8d47e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83c89678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83c89678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c4a8d47e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c4a8d47e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c4a8d47e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c4a8d47e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c4a8d47e0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c4a8d47e0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23d9c849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f23d9c849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83c896787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83c896787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4" name="Google Shape;54;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81000" lvl="0" marL="4572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indent="-342900" lvl="1" marL="9144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indent="-317500" lvl="2" marL="1371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spcBef>
                <a:spcPts val="0"/>
              </a:spcBef>
              <a:spcAft>
                <a:spcPts val="0"/>
              </a:spcAft>
              <a:buSzPts val="1400"/>
              <a:buFont typeface="Calibri"/>
              <a:buChar char="●"/>
              <a:defRPr>
                <a:latin typeface="Calibri"/>
                <a:ea typeface="Calibri"/>
                <a:cs typeface="Calibri"/>
                <a:sym typeface="Calibri"/>
              </a:defRPr>
            </a:lvl4pPr>
            <a:lvl5pPr indent="-317500" lvl="4" marL="2286000">
              <a:spcBef>
                <a:spcPts val="0"/>
              </a:spcBef>
              <a:spcAft>
                <a:spcPts val="0"/>
              </a:spcAft>
              <a:buSzPts val="1400"/>
              <a:buFont typeface="Calibri"/>
              <a:buChar char="○"/>
              <a:defRPr>
                <a:latin typeface="Calibri"/>
                <a:ea typeface="Calibri"/>
                <a:cs typeface="Calibri"/>
                <a:sym typeface="Calibri"/>
              </a:defRPr>
            </a:lvl5pPr>
            <a:lvl6pPr indent="-317500" lvl="5" marL="2743200">
              <a:spcBef>
                <a:spcPts val="0"/>
              </a:spcBef>
              <a:spcAft>
                <a:spcPts val="0"/>
              </a:spcAft>
              <a:buSzPts val="1400"/>
              <a:buFont typeface="Calibri"/>
              <a:buChar char="■"/>
              <a:defRPr>
                <a:latin typeface="Calibri"/>
                <a:ea typeface="Calibri"/>
                <a:cs typeface="Calibri"/>
                <a:sym typeface="Calibri"/>
              </a:defRPr>
            </a:lvl6pPr>
            <a:lvl7pPr indent="-317500" lvl="6" marL="3200400">
              <a:spcBef>
                <a:spcPts val="0"/>
              </a:spcBef>
              <a:spcAft>
                <a:spcPts val="0"/>
              </a:spcAft>
              <a:buSzPts val="1400"/>
              <a:buFont typeface="Calibri"/>
              <a:buChar char="●"/>
              <a:defRPr>
                <a:latin typeface="Calibri"/>
                <a:ea typeface="Calibri"/>
                <a:cs typeface="Calibri"/>
                <a:sym typeface="Calibri"/>
              </a:defRPr>
            </a:lvl7pPr>
            <a:lvl8pPr indent="-317500" lvl="7" marL="3657600">
              <a:spcBef>
                <a:spcPts val="0"/>
              </a:spcBef>
              <a:spcAft>
                <a:spcPts val="0"/>
              </a:spcAft>
              <a:buSzPts val="1400"/>
              <a:buFont typeface="Calibri"/>
              <a:buChar char="○"/>
              <a:defRPr>
                <a:latin typeface="Calibri"/>
                <a:ea typeface="Calibri"/>
                <a:cs typeface="Calibri"/>
                <a:sym typeface="Calibri"/>
              </a:defRPr>
            </a:lvl8pPr>
            <a:lvl9pPr indent="-317500" lvl="8" marL="4114800">
              <a:spcBef>
                <a:spcPts val="0"/>
              </a:spcBef>
              <a:spcAft>
                <a:spcPts val="0"/>
              </a:spcAft>
              <a:buSzPts val="1400"/>
              <a:buFont typeface="Calibri"/>
              <a:buChar char="■"/>
              <a:defRPr>
                <a:latin typeface="Calibri"/>
                <a:ea typeface="Calibri"/>
                <a:cs typeface="Calibri"/>
                <a:sym typeface="Calibri"/>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7" name="Shape 37"/>
        <p:cNvGrpSpPr/>
        <p:nvPr/>
      </p:nvGrpSpPr>
      <p:grpSpPr>
        <a:xfrm>
          <a:off x="0" y="0"/>
          <a:ext cx="0" cy="0"/>
          <a:chOff x="0" y="0"/>
          <a:chExt cx="0" cy="0"/>
        </a:xfrm>
      </p:grpSpPr>
      <p:sp>
        <p:nvSpPr>
          <p:cNvPr id="38" name="Google Shape;38;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9" name="Google Shape;39;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 name="Google Shape;42;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3" name="Google Shape;43;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4" name="Google Shape;44;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6" name="Google Shape;46;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9" name="Google Shape;4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488275" y="264475"/>
            <a:ext cx="8181300" cy="16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CodeBot Unit 1 Remix </a:t>
            </a:r>
            <a:endParaRPr/>
          </a:p>
        </p:txBody>
      </p:sp>
      <p:pic>
        <p:nvPicPr>
          <p:cNvPr id="62" name="Google Shape;62;p13"/>
          <p:cNvPicPr preferRelativeResize="0"/>
          <p:nvPr/>
        </p:nvPicPr>
        <p:blipFill>
          <a:blip r:embed="rId3">
            <a:alphaModFix/>
          </a:blip>
          <a:stretch>
            <a:fillRect/>
          </a:stretch>
        </p:blipFill>
        <p:spPr>
          <a:xfrm>
            <a:off x="3183550" y="2679125"/>
            <a:ext cx="2328326" cy="1670575"/>
          </a:xfrm>
          <a:prstGeom prst="rect">
            <a:avLst/>
          </a:prstGeom>
          <a:noFill/>
          <a:ln>
            <a:noFill/>
          </a:ln>
        </p:spPr>
      </p:pic>
      <p:sp>
        <p:nvSpPr>
          <p:cNvPr id="63" name="Google Shape;63;p13"/>
          <p:cNvSpPr txBox="1"/>
          <p:nvPr>
            <p:ph idx="1" type="subTitle"/>
          </p:nvPr>
        </p:nvSpPr>
        <p:spPr>
          <a:xfrm>
            <a:off x="435000" y="1865125"/>
            <a:ext cx="8235000" cy="73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9900FF"/>
                </a:solidFill>
                <a:latin typeface="Proxima Nova"/>
                <a:ea typeface="Proxima Nova"/>
                <a:cs typeface="Proxima Nova"/>
                <a:sym typeface="Proxima Nova"/>
              </a:rPr>
              <a:t>Create your own project based on Missions 2 &amp; 3</a:t>
            </a:r>
            <a:endParaRPr>
              <a:solidFill>
                <a:srgbClr val="9900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idx="1" type="body"/>
          </p:nvPr>
        </p:nvSpPr>
        <p:spPr>
          <a:xfrm>
            <a:off x="446950" y="38300"/>
            <a:ext cx="36873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32" name="Google Shape;132;p22"/>
          <p:cNvSpPr txBox="1"/>
          <p:nvPr/>
        </p:nvSpPr>
        <p:spPr>
          <a:xfrm>
            <a:off x="517200" y="1058975"/>
            <a:ext cx="8156400" cy="373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0000FF"/>
                </a:solidFill>
                <a:latin typeface="Proxima Nova"/>
                <a:ea typeface="Proxima Nova"/>
                <a:cs typeface="Proxima Nova"/>
                <a:sym typeface="Proxima Nova"/>
              </a:rPr>
              <a:t>Brainstorm ideas</a:t>
            </a:r>
            <a:endParaRPr b="1" sz="2400">
              <a:solidFill>
                <a:srgbClr val="0000FF"/>
              </a:solidFill>
              <a:latin typeface="Proxima Nova"/>
              <a:ea typeface="Proxima Nova"/>
              <a:cs typeface="Proxima Nova"/>
              <a:sym typeface="Proxima Nova"/>
            </a:endParaRPr>
          </a:p>
          <a:p>
            <a:pPr indent="-361435" lvl="0" marL="457200" rtl="0" algn="l">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Read through remix suggestions.</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the suggestions –or–</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your creativity to come up with your own idea for a project.</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Decide what project you will do.</a:t>
            </a:r>
            <a:endParaRPr sz="2091">
              <a:solidFill>
                <a:srgbClr val="434343"/>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b="1" lang="en" sz="2091">
                <a:solidFill>
                  <a:srgbClr val="4EB748"/>
                </a:solidFill>
                <a:latin typeface="Montserrat"/>
                <a:ea typeface="Montserrat"/>
                <a:cs typeface="Montserrat"/>
                <a:sym typeface="Montserrat"/>
              </a:rPr>
              <a:t>DO THIS:</a:t>
            </a:r>
            <a:endParaRPr b="1" sz="2091">
              <a:solidFill>
                <a:srgbClr val="4EB748"/>
              </a:solidFill>
              <a:latin typeface="Montserrat"/>
              <a:ea typeface="Montserrat"/>
              <a:cs typeface="Montserrat"/>
              <a:sym typeface="Montserrat"/>
            </a:endParaRPr>
          </a:p>
          <a:p>
            <a:pPr indent="-361435" lvl="0" marL="457200" rtl="0" algn="l">
              <a:lnSpc>
                <a:spcPct val="115000"/>
              </a:lnSpc>
              <a:spcBef>
                <a:spcPts val="1200"/>
              </a:spcBef>
              <a:spcAft>
                <a:spcPts val="0"/>
              </a:spcAft>
              <a:buClr>
                <a:srgbClr val="434343"/>
              </a:buClr>
              <a:buSzPts val="2092"/>
              <a:buFont typeface="Calibri"/>
              <a:buChar char="●"/>
            </a:pPr>
            <a:r>
              <a:rPr lang="en" sz="2091">
                <a:solidFill>
                  <a:srgbClr val="434343"/>
                </a:solidFill>
                <a:latin typeface="Proxima Nova"/>
                <a:ea typeface="Proxima Nova"/>
                <a:cs typeface="Proxima Nova"/>
                <a:sym typeface="Proxima Nova"/>
              </a:rPr>
              <a:t>Fill out the information in the Planning Guide for </a:t>
            </a:r>
            <a:r>
              <a:rPr b="1" lang="en" sz="2091">
                <a:solidFill>
                  <a:srgbClr val="0000FF"/>
                </a:solidFill>
                <a:latin typeface="Proxima Nova"/>
                <a:ea typeface="Proxima Nova"/>
                <a:cs typeface="Proxima Nova"/>
                <a:sym typeface="Proxima Nova"/>
              </a:rPr>
              <a:t>Step #2</a:t>
            </a:r>
            <a:endParaRPr b="1" sz="2091">
              <a:solidFill>
                <a:srgbClr val="0000FF"/>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idx="1" type="body"/>
          </p:nvPr>
        </p:nvSpPr>
        <p:spPr>
          <a:xfrm>
            <a:off x="320250" y="-110325"/>
            <a:ext cx="36873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38" name="Google Shape;138;p23"/>
          <p:cNvSpPr txBox="1"/>
          <p:nvPr/>
        </p:nvSpPr>
        <p:spPr>
          <a:xfrm>
            <a:off x="453800" y="874650"/>
            <a:ext cx="7809300" cy="39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CC0000"/>
                </a:solidFill>
                <a:latin typeface="Proxima Nova"/>
                <a:ea typeface="Proxima Nova"/>
                <a:cs typeface="Proxima Nova"/>
                <a:sym typeface="Proxima Nova"/>
              </a:rPr>
              <a:t>Make a plan</a:t>
            </a:r>
            <a:endParaRPr b="1" sz="2400">
              <a:solidFill>
                <a:srgbClr val="CC0000"/>
              </a:solidFill>
              <a:latin typeface="Proxima Nova"/>
              <a:ea typeface="Proxima Nova"/>
              <a:cs typeface="Proxima Nova"/>
              <a:sym typeface="Proxima Nova"/>
            </a:endParaRPr>
          </a:p>
          <a:p>
            <a:pPr indent="-355600" lvl="0" marL="457200" rtl="0" algn="l">
              <a:lnSpc>
                <a:spcPct val="115000"/>
              </a:lnSpc>
              <a:spcBef>
                <a:spcPts val="60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Write an algorithm for your project. </a:t>
            </a:r>
            <a:endParaRPr sz="2000">
              <a:solidFill>
                <a:srgbClr val="434343"/>
              </a:solidFill>
              <a:latin typeface="Proxima Nova"/>
              <a:ea typeface="Proxima Nova"/>
              <a:cs typeface="Proxima Nova"/>
              <a:sym typeface="Proxima Nova"/>
            </a:endParaRPr>
          </a:p>
          <a:p>
            <a:pPr indent="-355600" lvl="0" marL="457200" rtl="0" algn="l">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Think about the tasks for the program.</a:t>
            </a:r>
            <a:endParaRPr sz="2000">
              <a:solidFill>
                <a:srgbClr val="434343"/>
              </a:solidFill>
              <a:latin typeface="Proxima Nova"/>
              <a:ea typeface="Proxima Nova"/>
              <a:cs typeface="Proxima Nova"/>
              <a:sym typeface="Proxima Nova"/>
            </a:endParaRPr>
          </a:p>
          <a:p>
            <a:pPr indent="-355600" lvl="0" marL="457200" rtl="0" algn="l">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Think about the steps it will take to complete the tasks.</a:t>
            </a:r>
            <a:endParaRPr sz="2000">
              <a:solidFill>
                <a:srgbClr val="434343"/>
              </a:solidFill>
              <a:latin typeface="Proxima Nova"/>
              <a:ea typeface="Proxima Nova"/>
              <a:cs typeface="Proxima Nova"/>
              <a:sym typeface="Proxima Nova"/>
            </a:endParaRPr>
          </a:p>
          <a:p>
            <a:pPr indent="-355600" lvl="0" marL="457200" rtl="0" algn="l">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Make a step-by-step plan.</a:t>
            </a:r>
            <a:endParaRPr sz="2000">
              <a:solidFill>
                <a:srgbClr val="434343"/>
              </a:solidFill>
              <a:latin typeface="Proxima Nova"/>
              <a:ea typeface="Proxima Nova"/>
              <a:cs typeface="Proxima Nova"/>
              <a:sym typeface="Proxima Nova"/>
            </a:endParaRPr>
          </a:p>
          <a:p>
            <a:pPr indent="-348735" lvl="1" marL="914400" rtl="0" algn="l">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first?</a:t>
            </a:r>
            <a:endParaRPr sz="1891">
              <a:solidFill>
                <a:srgbClr val="434343"/>
              </a:solidFill>
              <a:latin typeface="Proxima Nova"/>
              <a:ea typeface="Proxima Nova"/>
              <a:cs typeface="Proxima Nova"/>
              <a:sym typeface="Proxima Nova"/>
            </a:endParaRPr>
          </a:p>
          <a:p>
            <a:pPr indent="-348735" lvl="1" marL="914400" rtl="0" algn="l">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next?</a:t>
            </a:r>
            <a:endParaRPr sz="1891">
              <a:solidFill>
                <a:srgbClr val="434343"/>
              </a:solidFill>
              <a:latin typeface="Proxima Nova"/>
              <a:ea typeface="Proxima Nova"/>
              <a:cs typeface="Proxima Nova"/>
              <a:sym typeface="Proxima Nova"/>
            </a:endParaRPr>
          </a:p>
          <a:p>
            <a:pPr indent="-348735" lvl="1" marL="914400" rtl="0" algn="l">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with each button press?</a:t>
            </a:r>
            <a:endParaRPr sz="1891">
              <a:solidFill>
                <a:srgbClr val="434343"/>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b="1" lang="en" sz="1891">
                <a:solidFill>
                  <a:srgbClr val="4EB748"/>
                </a:solidFill>
                <a:latin typeface="Montserrat"/>
                <a:ea typeface="Montserrat"/>
                <a:cs typeface="Montserrat"/>
                <a:sym typeface="Montserrat"/>
              </a:rPr>
              <a:t>DO THIS:</a:t>
            </a:r>
            <a:endParaRPr b="1" sz="1891">
              <a:solidFill>
                <a:srgbClr val="4EB748"/>
              </a:solidFill>
              <a:latin typeface="Montserrat"/>
              <a:ea typeface="Montserrat"/>
              <a:cs typeface="Montserrat"/>
              <a:sym typeface="Montserrat"/>
            </a:endParaRPr>
          </a:p>
          <a:p>
            <a:pPr indent="-355600" lvl="0" marL="457200" rtl="0" algn="l">
              <a:lnSpc>
                <a:spcPct val="115000"/>
              </a:lnSpc>
              <a:spcBef>
                <a:spcPts val="600"/>
              </a:spcBef>
              <a:spcAft>
                <a:spcPts val="0"/>
              </a:spcAft>
              <a:buClr>
                <a:srgbClr val="434343"/>
              </a:buClr>
              <a:buSzPts val="2000"/>
              <a:buFont typeface="Calibri"/>
              <a:buChar char="●"/>
            </a:pPr>
            <a:r>
              <a:rPr lang="en" sz="2000">
                <a:solidFill>
                  <a:srgbClr val="434343"/>
                </a:solidFill>
                <a:latin typeface="Proxima Nova"/>
                <a:ea typeface="Proxima Nova"/>
                <a:cs typeface="Proxima Nova"/>
                <a:sym typeface="Proxima Nova"/>
              </a:rPr>
              <a:t>Fill out the information in the Planning Guide for </a:t>
            </a:r>
            <a:r>
              <a:rPr b="1" lang="en" sz="2000">
                <a:solidFill>
                  <a:srgbClr val="FF0000"/>
                </a:solidFill>
                <a:latin typeface="Proxima Nova"/>
                <a:ea typeface="Proxima Nova"/>
                <a:cs typeface="Proxima Nova"/>
                <a:sym typeface="Proxima Nova"/>
              </a:rPr>
              <a:t>Step #3</a:t>
            </a:r>
            <a:endParaRPr sz="1891">
              <a:solidFill>
                <a:srgbClr val="434343"/>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idx="1" type="body"/>
          </p:nvPr>
        </p:nvSpPr>
        <p:spPr>
          <a:xfrm>
            <a:off x="424900" y="59150"/>
            <a:ext cx="35913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44" name="Google Shape;144;p24"/>
          <p:cNvSpPr txBox="1"/>
          <p:nvPr/>
        </p:nvSpPr>
        <p:spPr>
          <a:xfrm>
            <a:off x="424900" y="1155350"/>
            <a:ext cx="8311800" cy="342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38761D"/>
                </a:solidFill>
                <a:latin typeface="Proxima Nova"/>
                <a:ea typeface="Proxima Nova"/>
                <a:cs typeface="Proxima Nova"/>
                <a:sym typeface="Proxima Nova"/>
              </a:rPr>
              <a:t>Code your project</a:t>
            </a:r>
            <a:endParaRPr b="1" sz="2400">
              <a:solidFill>
                <a:srgbClr val="38761D"/>
              </a:solidFill>
              <a:latin typeface="Proxima Nova"/>
              <a:ea typeface="Proxima Nova"/>
              <a:cs typeface="Proxima Nova"/>
              <a:sym typeface="Proxima Nova"/>
            </a:endParaRPr>
          </a:p>
          <a:p>
            <a:pPr indent="-361435" lvl="0" marL="457200" rtl="0" algn="l">
              <a:lnSpc>
                <a:spcPct val="115000"/>
              </a:lnSpc>
              <a:spcBef>
                <a:spcPts val="1200"/>
              </a:spcBef>
              <a:spcAft>
                <a:spcPts val="0"/>
              </a:spcAft>
              <a:buClr>
                <a:srgbClr val="434343"/>
              </a:buClr>
              <a:buSzPts val="2092"/>
              <a:buFont typeface="Calibri"/>
              <a:buChar char="●"/>
            </a:pPr>
            <a:r>
              <a:rPr b="1" lang="en" sz="2091">
                <a:solidFill>
                  <a:srgbClr val="4EB748"/>
                </a:solidFill>
                <a:latin typeface="Proxima Nova"/>
                <a:ea typeface="Proxima Nova"/>
                <a:cs typeface="Proxima Nova"/>
                <a:sym typeface="Proxima Nova"/>
              </a:rPr>
              <a:t>IMPORTANT:</a:t>
            </a:r>
            <a:r>
              <a:rPr lang="en" sz="2091">
                <a:solidFill>
                  <a:srgbClr val="434343"/>
                </a:solidFill>
                <a:latin typeface="Proxima Nova"/>
                <a:ea typeface="Proxima Nova"/>
                <a:cs typeface="Proxima Nova"/>
                <a:sym typeface="Proxima Nova"/>
              </a:rPr>
              <a:t> In CodeSpace, go to the sandbox</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Calibri"/>
              <a:buChar char="●"/>
            </a:pPr>
            <a:r>
              <a:rPr lang="en" sz="2091">
                <a:solidFill>
                  <a:srgbClr val="434343"/>
                </a:solidFill>
                <a:latin typeface="Proxima Nova"/>
                <a:ea typeface="Proxima Nova"/>
                <a:cs typeface="Proxima Nova"/>
                <a:sym typeface="Proxima Nova"/>
              </a:rPr>
              <a:t>Start a new file and give it a descriptive name (</a:t>
            </a:r>
            <a:r>
              <a:rPr b="1" lang="en" sz="2091">
                <a:solidFill>
                  <a:srgbClr val="434343"/>
                </a:solidFill>
                <a:latin typeface="Proxima Nova"/>
                <a:ea typeface="Proxima Nova"/>
                <a:cs typeface="Proxima Nova"/>
                <a:sym typeface="Proxima Nova"/>
              </a:rPr>
              <a:t>Remix1</a:t>
            </a:r>
            <a:r>
              <a:rPr lang="en" sz="2091">
                <a:solidFill>
                  <a:srgbClr val="434343"/>
                </a:solidFill>
                <a:latin typeface="Proxima Nova"/>
                <a:ea typeface="Proxima Nova"/>
                <a:cs typeface="Proxima Nova"/>
                <a:sym typeface="Proxima Nova"/>
              </a:rPr>
              <a:t>)</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You can leave other programs open</a:t>
            </a:r>
            <a:r>
              <a:rPr lang="en" sz="2091">
                <a:solidFill>
                  <a:srgbClr val="434343"/>
                </a:solidFill>
                <a:latin typeface="Proxima Nova"/>
                <a:ea typeface="Proxima Nova"/>
                <a:cs typeface="Proxima Nova"/>
                <a:sym typeface="Proxima Nova"/>
              </a:rPr>
              <a:t> and </a:t>
            </a:r>
            <a:r>
              <a:rPr lang="en" sz="2091">
                <a:solidFill>
                  <a:srgbClr val="434343"/>
                </a:solidFill>
                <a:latin typeface="Proxima Nova"/>
                <a:ea typeface="Proxima Nova"/>
                <a:cs typeface="Proxima Nova"/>
                <a:sym typeface="Proxima Nova"/>
              </a:rPr>
              <a:t>use them as a guide</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Import your libraries</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Define your variables</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Write your code a little bit at a time, testing frequently (divide and conquer!)</a:t>
            </a:r>
            <a:endParaRPr sz="2091">
              <a:solidFill>
                <a:srgbClr val="434343"/>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sz="2091">
              <a:solidFill>
                <a:srgbClr val="434343"/>
              </a:solidFill>
              <a:latin typeface="Calibri"/>
              <a:ea typeface="Calibri"/>
              <a:cs typeface="Calibri"/>
              <a:sym typeface="Calibri"/>
            </a:endParaRPr>
          </a:p>
        </p:txBody>
      </p:sp>
      <p:pic>
        <p:nvPicPr>
          <p:cNvPr id="145" name="Google Shape;145;p24"/>
          <p:cNvPicPr preferRelativeResize="0"/>
          <p:nvPr/>
        </p:nvPicPr>
        <p:blipFill>
          <a:blip r:embed="rId3">
            <a:alphaModFix/>
          </a:blip>
          <a:stretch>
            <a:fillRect/>
          </a:stretch>
        </p:blipFill>
        <p:spPr>
          <a:xfrm>
            <a:off x="6950125" y="1699950"/>
            <a:ext cx="476250" cy="40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idx="1" type="body"/>
          </p:nvPr>
        </p:nvSpPr>
        <p:spPr>
          <a:xfrm>
            <a:off x="328775" y="0"/>
            <a:ext cx="36873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51" name="Google Shape;151;p25"/>
          <p:cNvSpPr txBox="1"/>
          <p:nvPr/>
        </p:nvSpPr>
        <p:spPr>
          <a:xfrm>
            <a:off x="402525" y="1122275"/>
            <a:ext cx="8270700" cy="362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38761D"/>
                </a:solidFill>
                <a:latin typeface="Proxima Nova"/>
                <a:ea typeface="Proxima Nova"/>
                <a:cs typeface="Proxima Nova"/>
                <a:sym typeface="Proxima Nova"/>
              </a:rPr>
              <a:t>Stop and test frequently!</a:t>
            </a:r>
            <a:endParaRPr b="1" sz="2400">
              <a:solidFill>
                <a:srgbClr val="38761D"/>
              </a:solidFill>
              <a:latin typeface="Proxima Nova"/>
              <a:ea typeface="Proxima Nova"/>
              <a:cs typeface="Proxima Nova"/>
              <a:sym typeface="Proxima Nova"/>
            </a:endParaRPr>
          </a:p>
          <a:p>
            <a:pPr indent="-361435" lvl="0" marL="457200" rtl="0" algn="l">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Don’t try to write all the code at one time</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Think about the steps:</a:t>
            </a:r>
            <a:endParaRPr sz="2091">
              <a:solidFill>
                <a:srgbClr val="434343"/>
              </a:solidFill>
              <a:latin typeface="Proxima Nova"/>
              <a:ea typeface="Proxima Nova"/>
              <a:cs typeface="Proxima Nova"/>
              <a:sym typeface="Proxima Nova"/>
            </a:endParaRPr>
          </a:p>
          <a:p>
            <a:pPr indent="-361435" lvl="1" marL="9144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Just get one thing to work, then move on</a:t>
            </a:r>
            <a:endParaRPr sz="2091">
              <a:solidFill>
                <a:srgbClr val="434343"/>
              </a:solidFill>
              <a:latin typeface="Proxima Nova"/>
              <a:ea typeface="Proxima Nova"/>
              <a:cs typeface="Proxima Nova"/>
              <a:sym typeface="Proxima Nova"/>
            </a:endParaRPr>
          </a:p>
          <a:p>
            <a:pPr indent="-361435" lvl="1" marL="9144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Step by step!</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Mistakes happen, so find them early</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Type just a few lines of code and then run the program</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If there is an error, fix it before continuing</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your other programs and classmates for help</a:t>
            </a:r>
            <a:endParaRPr sz="2091">
              <a:solidFill>
                <a:srgbClr val="434343"/>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sz="2091">
              <a:solidFill>
                <a:srgbClr val="43434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idx="1" type="body"/>
          </p:nvPr>
        </p:nvSpPr>
        <p:spPr>
          <a:xfrm>
            <a:off x="294625" y="101875"/>
            <a:ext cx="36873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57" name="Google Shape;157;p26"/>
          <p:cNvSpPr txBox="1"/>
          <p:nvPr/>
        </p:nvSpPr>
        <p:spPr>
          <a:xfrm>
            <a:off x="385450" y="1241875"/>
            <a:ext cx="8351100" cy="362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38761D"/>
                </a:solidFill>
                <a:latin typeface="Proxima Nova"/>
                <a:ea typeface="Proxima Nova"/>
                <a:cs typeface="Proxima Nova"/>
                <a:sym typeface="Proxima Nova"/>
              </a:rPr>
              <a:t>Documentation!</a:t>
            </a:r>
            <a:endParaRPr b="1" sz="2400">
              <a:solidFill>
                <a:srgbClr val="38761D"/>
              </a:solidFill>
              <a:latin typeface="Proxima Nova"/>
              <a:ea typeface="Proxima Nova"/>
              <a:cs typeface="Proxima Nova"/>
              <a:sym typeface="Proxima Nova"/>
            </a:endParaRPr>
          </a:p>
          <a:p>
            <a:pPr indent="-361435" lvl="0" marL="457200" rtl="0" algn="l">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Make sure your code is readable by adding blank lines</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Add comments to sections of your code that explain what they do</a:t>
            </a:r>
            <a:endParaRPr sz="2091">
              <a:solidFill>
                <a:srgbClr val="434343"/>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sz="2091">
              <a:solidFill>
                <a:srgbClr val="43434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idx="1" type="body"/>
          </p:nvPr>
        </p:nvSpPr>
        <p:spPr>
          <a:xfrm>
            <a:off x="303150" y="178775"/>
            <a:ext cx="36873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63" name="Google Shape;163;p27"/>
          <p:cNvSpPr txBox="1"/>
          <p:nvPr/>
        </p:nvSpPr>
        <p:spPr>
          <a:xfrm>
            <a:off x="402525" y="1180975"/>
            <a:ext cx="8685000" cy="345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9900FF"/>
                </a:solidFill>
                <a:latin typeface="Proxima Nova"/>
                <a:ea typeface="Proxima Nova"/>
                <a:cs typeface="Proxima Nova"/>
                <a:sym typeface="Proxima Nova"/>
              </a:rPr>
              <a:t>Get feedback and Revise</a:t>
            </a:r>
            <a:endParaRPr b="1" sz="2400">
              <a:solidFill>
                <a:srgbClr val="9900FF"/>
              </a:solidFill>
              <a:latin typeface="Proxima Nova"/>
              <a:ea typeface="Proxima Nova"/>
              <a:cs typeface="Proxima Nova"/>
              <a:sym typeface="Proxima Nova"/>
            </a:endParaRPr>
          </a:p>
          <a:p>
            <a:pPr indent="-361435" lvl="0" marL="457200" rtl="0" algn="l">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Show your code to other students.</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What do they think? Have them fill out the feedback form on your Planning Guide.</a:t>
            </a:r>
            <a:endParaRPr sz="2091">
              <a:solidFill>
                <a:srgbClr val="434343"/>
              </a:solidFill>
              <a:latin typeface="Proxima Nova"/>
              <a:ea typeface="Proxima Nova"/>
              <a:cs typeface="Proxima Nova"/>
              <a:sym typeface="Proxima Nova"/>
            </a:endParaRPr>
          </a:p>
          <a:p>
            <a:pPr indent="-361435" lvl="0" marL="457200" rtl="0" algn="l">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The Planning Guide has space for two people to give feedback. The feedback can come from two peers or one peer and yourself.</a:t>
            </a:r>
            <a:endParaRPr sz="2091">
              <a:solidFill>
                <a:srgbClr val="434343"/>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b="1" lang="en" sz="2091">
                <a:solidFill>
                  <a:srgbClr val="9900FF"/>
                </a:solidFill>
                <a:latin typeface="Proxima Nova"/>
                <a:ea typeface="Proxima Nova"/>
                <a:cs typeface="Proxima Nova"/>
                <a:sym typeface="Proxima Nova"/>
              </a:rPr>
              <a:t>Use the peer reviews to m</a:t>
            </a:r>
            <a:r>
              <a:rPr b="1" lang="en" sz="2091">
                <a:solidFill>
                  <a:srgbClr val="9900FF"/>
                </a:solidFill>
                <a:latin typeface="Proxima Nova"/>
                <a:ea typeface="Proxima Nova"/>
                <a:cs typeface="Proxima Nova"/>
                <a:sym typeface="Proxima Nova"/>
              </a:rPr>
              <a:t>odify your code and make your project even better</a:t>
            </a:r>
            <a:endParaRPr b="1" sz="2091">
              <a:solidFill>
                <a:srgbClr val="9900FF"/>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sz="2091">
              <a:solidFill>
                <a:srgbClr val="43434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8"/>
          <p:cNvPicPr preferRelativeResize="0"/>
          <p:nvPr/>
        </p:nvPicPr>
        <p:blipFill rotWithShape="1">
          <a:blip r:embed="rId3">
            <a:alphaModFix/>
          </a:blip>
          <a:srcRect b="10849" l="0" r="0" t="0"/>
          <a:stretch/>
        </p:blipFill>
        <p:spPr>
          <a:xfrm>
            <a:off x="4389075" y="1935150"/>
            <a:ext cx="4637626" cy="2755224"/>
          </a:xfrm>
          <a:prstGeom prst="rect">
            <a:avLst/>
          </a:prstGeom>
          <a:noFill/>
          <a:ln>
            <a:noFill/>
          </a:ln>
        </p:spPr>
      </p:pic>
      <p:pic>
        <p:nvPicPr>
          <p:cNvPr id="169" name="Google Shape;169;p28"/>
          <p:cNvPicPr preferRelativeResize="0"/>
          <p:nvPr/>
        </p:nvPicPr>
        <p:blipFill rotWithShape="1">
          <a:blip r:embed="rId3">
            <a:alphaModFix/>
          </a:blip>
          <a:srcRect b="9665" l="0" r="0" t="0"/>
          <a:stretch/>
        </p:blipFill>
        <p:spPr>
          <a:xfrm>
            <a:off x="4257700" y="226025"/>
            <a:ext cx="4637626" cy="2791924"/>
          </a:xfrm>
          <a:prstGeom prst="rect">
            <a:avLst/>
          </a:prstGeom>
          <a:noFill/>
          <a:ln>
            <a:noFill/>
          </a:ln>
        </p:spPr>
      </p:pic>
      <p:sp>
        <p:nvSpPr>
          <p:cNvPr id="170" name="Google Shape;170;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now you have your own remix!</a:t>
            </a:r>
            <a:endParaRPr/>
          </a:p>
        </p:txBody>
      </p:sp>
      <p:sp>
        <p:nvSpPr>
          <p:cNvPr id="171" name="Google Shape;171;p28"/>
          <p:cNvSpPr txBox="1"/>
          <p:nvPr>
            <p:ph idx="1" type="body"/>
          </p:nvPr>
        </p:nvSpPr>
        <p:spPr>
          <a:xfrm>
            <a:off x="311700" y="1000075"/>
            <a:ext cx="4260300" cy="36903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indent="0" lvl="0" marL="0" rtl="0" algn="l">
              <a:lnSpc>
                <a:spcPct val="110000"/>
              </a:lnSpc>
              <a:spcBef>
                <a:spcPts val="1200"/>
              </a:spcBef>
              <a:spcAft>
                <a:spcPts val="0"/>
              </a:spcAft>
              <a:buNone/>
            </a:pPr>
            <a:r>
              <a:rPr lang="en">
                <a:latin typeface="Proxima Nova"/>
                <a:ea typeface="Proxima Nova"/>
                <a:cs typeface="Proxima Nova"/>
                <a:sym typeface="Proxima Nova"/>
              </a:rPr>
              <a:t>By completing this remix you have:</a:t>
            </a:r>
            <a:endParaRPr>
              <a:latin typeface="Proxima Nova"/>
              <a:ea typeface="Proxima Nova"/>
              <a:cs typeface="Proxima Nova"/>
              <a:sym typeface="Proxima Nova"/>
            </a:endParaRPr>
          </a:p>
          <a:p>
            <a:pPr indent="-369570" lvl="0" marL="457200" rtl="0" algn="l">
              <a:lnSpc>
                <a:spcPct val="110000"/>
              </a:lnSpc>
              <a:spcBef>
                <a:spcPts val="400"/>
              </a:spcBef>
              <a:spcAft>
                <a:spcPts val="0"/>
              </a:spcAft>
              <a:buSzPct val="100000"/>
              <a:buFont typeface="Proxima Nova"/>
              <a:buChar char="●"/>
            </a:pPr>
            <a:r>
              <a:rPr lang="en">
                <a:latin typeface="Proxima Nova"/>
                <a:ea typeface="Proxima Nova"/>
                <a:cs typeface="Proxima Nova"/>
                <a:sym typeface="Proxima Nova"/>
              </a:rPr>
              <a:t>learned more about programming</a:t>
            </a:r>
            <a:endParaRPr>
              <a:latin typeface="Proxima Nova"/>
              <a:ea typeface="Proxima Nova"/>
              <a:cs typeface="Proxima Nova"/>
              <a:sym typeface="Proxima Nova"/>
            </a:endParaRPr>
          </a:p>
          <a:p>
            <a:pPr indent="-369570" lvl="0" marL="457200" rtl="0" algn="l">
              <a:lnSpc>
                <a:spcPct val="110000"/>
              </a:lnSpc>
              <a:spcBef>
                <a:spcPts val="400"/>
              </a:spcBef>
              <a:spcAft>
                <a:spcPts val="0"/>
              </a:spcAft>
              <a:buSzPct val="100000"/>
              <a:buFont typeface="Proxima Nova"/>
              <a:buChar char="●"/>
            </a:pPr>
            <a:r>
              <a:rPr lang="en">
                <a:latin typeface="Proxima Nova"/>
                <a:ea typeface="Proxima Nova"/>
                <a:cs typeface="Proxima Nova"/>
                <a:sym typeface="Proxima Nova"/>
              </a:rPr>
              <a:t>practiced the skills and concepts from the missions</a:t>
            </a:r>
            <a:endParaRPr>
              <a:latin typeface="Proxima Nova"/>
              <a:ea typeface="Proxima Nova"/>
              <a:cs typeface="Proxima Nova"/>
              <a:sym typeface="Proxima Nova"/>
            </a:endParaRPr>
          </a:p>
          <a:p>
            <a:pPr indent="-369570" lvl="0" marL="457200" rtl="0" algn="l">
              <a:lnSpc>
                <a:spcPct val="110000"/>
              </a:lnSpc>
              <a:spcBef>
                <a:spcPts val="400"/>
              </a:spcBef>
              <a:spcAft>
                <a:spcPts val="400"/>
              </a:spcAft>
              <a:buSzPct val="100000"/>
              <a:buFont typeface="Proxima Nova"/>
              <a:buChar char="●"/>
            </a:pPr>
            <a:r>
              <a:rPr lang="en">
                <a:latin typeface="Proxima Nova"/>
                <a:ea typeface="Proxima Nova"/>
                <a:cs typeface="Proxima Nova"/>
                <a:sym typeface="Proxima Nova"/>
              </a:rPr>
              <a:t>been thinking! And problem solving and much more!</a:t>
            </a:r>
            <a:endParaRPr>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33587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Mission Reflection</a:t>
            </a:r>
            <a:endParaRPr/>
          </a:p>
        </p:txBody>
      </p:sp>
      <p:sp>
        <p:nvSpPr>
          <p:cNvPr id="177" name="Google Shape;177;p29"/>
          <p:cNvSpPr txBox="1"/>
          <p:nvPr>
            <p:ph idx="1" type="body"/>
          </p:nvPr>
        </p:nvSpPr>
        <p:spPr>
          <a:xfrm>
            <a:off x="311700" y="869975"/>
            <a:ext cx="5384400" cy="38976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Font typeface="Proxima Nova"/>
              <a:buChar char="●"/>
            </a:pPr>
            <a:r>
              <a:rPr lang="en" sz="2200">
                <a:latin typeface="Proxima Nova"/>
                <a:ea typeface="Proxima Nova"/>
                <a:cs typeface="Proxima Nova"/>
                <a:sym typeface="Proxima Nova"/>
              </a:rPr>
              <a:t>Wow! Great job!</a:t>
            </a:r>
            <a:endParaRPr sz="2200">
              <a:latin typeface="Proxima Nova"/>
              <a:ea typeface="Proxima Nova"/>
              <a:cs typeface="Proxima Nova"/>
              <a:sym typeface="Proxima Nova"/>
            </a:endParaRPr>
          </a:p>
          <a:p>
            <a:pPr indent="-368300" lvl="0" marL="457200" rtl="0" algn="l">
              <a:spcBef>
                <a:spcPts val="0"/>
              </a:spcBef>
              <a:spcAft>
                <a:spcPts val="0"/>
              </a:spcAft>
              <a:buSzPts val="2200"/>
              <a:buFont typeface="Proxima Nova"/>
              <a:buChar char="●"/>
            </a:pPr>
            <a:r>
              <a:rPr lang="en" sz="2200">
                <a:latin typeface="Proxima Nova"/>
                <a:ea typeface="Proxima Nova"/>
                <a:cs typeface="Proxima Nova"/>
                <a:sym typeface="Proxima Nova"/>
              </a:rPr>
              <a:t>Share your project with your friends!</a:t>
            </a:r>
            <a:endParaRPr sz="2200">
              <a:latin typeface="Proxima Nova"/>
              <a:ea typeface="Proxima Nova"/>
              <a:cs typeface="Proxima Nova"/>
              <a:sym typeface="Proxima Nova"/>
            </a:endParaRPr>
          </a:p>
          <a:p>
            <a:pPr indent="-368300" lvl="0" marL="457200" rtl="0" algn="l">
              <a:spcBef>
                <a:spcPts val="0"/>
              </a:spcBef>
              <a:spcAft>
                <a:spcPts val="0"/>
              </a:spcAft>
              <a:buSzPts val="2200"/>
              <a:buFont typeface="Proxima Nova"/>
              <a:buChar char="●"/>
            </a:pPr>
            <a:r>
              <a:rPr lang="en" sz="2200">
                <a:latin typeface="Proxima Nova"/>
                <a:ea typeface="Proxima Nova"/>
                <a:cs typeface="Proxima Nova"/>
                <a:sym typeface="Proxima Nova"/>
              </a:rPr>
              <a:t>Run projects from other students</a:t>
            </a:r>
            <a:endParaRPr sz="2200">
              <a:latin typeface="Proxima Nova"/>
              <a:ea typeface="Proxima Nova"/>
              <a:cs typeface="Proxima Nova"/>
              <a:sym typeface="Proxima Nova"/>
            </a:endParaRPr>
          </a:p>
          <a:p>
            <a:pPr indent="-368300" lvl="0" marL="457200" rtl="0" algn="l">
              <a:spcBef>
                <a:spcPts val="0"/>
              </a:spcBef>
              <a:spcAft>
                <a:spcPts val="0"/>
              </a:spcAft>
              <a:buSzPts val="2200"/>
              <a:buFont typeface="Proxima Nova"/>
              <a:buChar char="●"/>
            </a:pPr>
            <a:r>
              <a:rPr lang="en" sz="2200">
                <a:latin typeface="Proxima Nova"/>
                <a:ea typeface="Proxima Nova"/>
                <a:cs typeface="Proxima Nova"/>
                <a:sym typeface="Proxima Nova"/>
              </a:rPr>
              <a:t>Complete the Post-Remix Reflection in the Planning Guide</a:t>
            </a:r>
            <a:endParaRPr sz="2200">
              <a:latin typeface="Proxima Nova"/>
              <a:ea typeface="Proxima Nova"/>
              <a:cs typeface="Proxima Nova"/>
              <a:sym typeface="Proxima Nova"/>
            </a:endParaRPr>
          </a:p>
          <a:p>
            <a:pPr indent="0" lvl="0" marL="0" rtl="0" algn="l">
              <a:spcBef>
                <a:spcPts val="1200"/>
              </a:spcBef>
              <a:spcAft>
                <a:spcPts val="1200"/>
              </a:spcAft>
              <a:buNone/>
            </a:pPr>
            <a:r>
              <a:t/>
            </a:r>
            <a:endParaRPr/>
          </a:p>
        </p:txBody>
      </p:sp>
      <p:pic>
        <p:nvPicPr>
          <p:cNvPr id="178" name="Google Shape;178;p29"/>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445025"/>
            <a:ext cx="5202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 for a project remix!</a:t>
            </a:r>
            <a:endParaRPr/>
          </a:p>
        </p:txBody>
      </p:sp>
      <p:sp>
        <p:nvSpPr>
          <p:cNvPr id="69" name="Google Shape;69;p14"/>
          <p:cNvSpPr txBox="1"/>
          <p:nvPr>
            <p:ph idx="1" type="body"/>
          </p:nvPr>
        </p:nvSpPr>
        <p:spPr>
          <a:xfrm>
            <a:off x="311700" y="1152475"/>
            <a:ext cx="4444800" cy="37815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latin typeface="Proxima Nova"/>
                <a:ea typeface="Proxima Nova"/>
                <a:cs typeface="Proxima Nova"/>
                <a:sym typeface="Proxima Nova"/>
              </a:rPr>
              <a:t>A remix can be:</a:t>
            </a:r>
            <a:endParaRPr>
              <a:latin typeface="Proxima Nova"/>
              <a:ea typeface="Proxima Nova"/>
              <a:cs typeface="Proxima Nova"/>
              <a:sym typeface="Proxima Nova"/>
            </a:endParaRPr>
          </a:p>
          <a:p>
            <a:pPr indent="-369570" lvl="0" marL="457200" rtl="0" algn="l">
              <a:spcBef>
                <a:spcPts val="1200"/>
              </a:spcBef>
              <a:spcAft>
                <a:spcPts val="0"/>
              </a:spcAft>
              <a:buSzPct val="100000"/>
              <a:buFont typeface="Proxima Nova"/>
              <a:buChar char="●"/>
            </a:pPr>
            <a:r>
              <a:rPr lang="en">
                <a:latin typeface="Proxima Nova"/>
                <a:ea typeface="Proxima Nova"/>
                <a:cs typeface="Proxima Nova"/>
                <a:sym typeface="Proxima Nova"/>
              </a:rPr>
              <a:t>A new program created by adding new code to a program you already created</a:t>
            </a:r>
            <a:endParaRPr>
              <a:latin typeface="Proxima Nova"/>
              <a:ea typeface="Proxima Nova"/>
              <a:cs typeface="Proxima Nova"/>
              <a:sym typeface="Proxima Nova"/>
            </a:endParaRPr>
          </a:p>
          <a:p>
            <a:pPr indent="-369570" lvl="0" marL="457200" rtl="0" algn="l">
              <a:spcBef>
                <a:spcPts val="0"/>
              </a:spcBef>
              <a:spcAft>
                <a:spcPts val="0"/>
              </a:spcAft>
              <a:buSzPct val="100000"/>
              <a:buFont typeface="Proxima Nova"/>
              <a:buChar char="●"/>
            </a:pPr>
            <a:r>
              <a:rPr lang="en">
                <a:latin typeface="Proxima Nova"/>
                <a:ea typeface="Proxima Nova"/>
                <a:cs typeface="Proxima Nova"/>
                <a:sym typeface="Proxima Nova"/>
              </a:rPr>
              <a:t>You can combine parts of two or more programs in a remix</a:t>
            </a:r>
            <a:endParaRPr>
              <a:latin typeface="Proxima Nova"/>
              <a:ea typeface="Proxima Nova"/>
              <a:cs typeface="Proxima Nova"/>
              <a:sym typeface="Proxima Nova"/>
            </a:endParaRPr>
          </a:p>
          <a:p>
            <a:pPr indent="-369570" lvl="0" marL="457200" rtl="0" algn="l">
              <a:spcBef>
                <a:spcPts val="0"/>
              </a:spcBef>
              <a:spcAft>
                <a:spcPts val="0"/>
              </a:spcAft>
              <a:buSzPct val="100000"/>
              <a:buFont typeface="Proxima Nova"/>
              <a:buChar char="●"/>
            </a:pPr>
            <a:r>
              <a:rPr lang="en">
                <a:latin typeface="Proxima Nova"/>
                <a:ea typeface="Proxima Nova"/>
                <a:cs typeface="Proxima Nova"/>
                <a:sym typeface="Proxima Nova"/>
              </a:rPr>
              <a:t>Use a similar idea in a different way</a:t>
            </a:r>
            <a:endParaRPr>
              <a:latin typeface="Proxima Nova"/>
              <a:ea typeface="Proxima Nova"/>
              <a:cs typeface="Proxima Nova"/>
              <a:sym typeface="Proxima Nova"/>
            </a:endParaRPr>
          </a:p>
        </p:txBody>
      </p:sp>
      <p:pic>
        <p:nvPicPr>
          <p:cNvPr id="70" name="Google Shape;70;p14"/>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44448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Remix</a:t>
            </a:r>
            <a:endParaRPr/>
          </a:p>
        </p:txBody>
      </p:sp>
      <p:sp>
        <p:nvSpPr>
          <p:cNvPr id="76" name="Google Shape;76;p15"/>
          <p:cNvSpPr txBox="1"/>
          <p:nvPr>
            <p:ph idx="1" type="body"/>
          </p:nvPr>
        </p:nvSpPr>
        <p:spPr>
          <a:xfrm>
            <a:off x="311700" y="1000075"/>
            <a:ext cx="4444800" cy="377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Proxima Nova"/>
                <a:ea typeface="Proxima Nova"/>
                <a:cs typeface="Proxima Nova"/>
                <a:sym typeface="Proxima Nova"/>
              </a:rPr>
              <a:t>Creating a remix will let you:</a:t>
            </a:r>
            <a:endParaRPr>
              <a:latin typeface="Proxima Nova"/>
              <a:ea typeface="Proxima Nova"/>
              <a:cs typeface="Proxima Nova"/>
              <a:sym typeface="Proxima Nova"/>
            </a:endParaRPr>
          </a:p>
          <a:p>
            <a:pPr indent="-361435" lvl="0" marL="457200" rtl="0" algn="l">
              <a:spcBef>
                <a:spcPts val="1200"/>
              </a:spcBef>
              <a:spcAft>
                <a:spcPts val="0"/>
              </a:spcAft>
              <a:buSzPts val="2092"/>
              <a:buFont typeface="Proxima Nova"/>
              <a:buChar char="●"/>
            </a:pPr>
            <a:r>
              <a:rPr lang="en" sz="2091">
                <a:latin typeface="Proxima Nova"/>
                <a:ea typeface="Proxima Nova"/>
                <a:cs typeface="Proxima Nova"/>
                <a:sym typeface="Proxima Nova"/>
              </a:rPr>
              <a:t>Improve your</a:t>
            </a:r>
            <a:r>
              <a:rPr lang="en" sz="2091">
                <a:latin typeface="Proxima Nova"/>
                <a:ea typeface="Proxima Nova"/>
                <a:cs typeface="Proxima Nova"/>
                <a:sym typeface="Proxima Nova"/>
              </a:rPr>
              <a:t> skills and practice the concepts from the mission.</a:t>
            </a:r>
            <a:endParaRPr sz="2091">
              <a:latin typeface="Proxima Nova"/>
              <a:ea typeface="Proxima Nova"/>
              <a:cs typeface="Proxima Nova"/>
              <a:sym typeface="Proxima Nova"/>
            </a:endParaRPr>
          </a:p>
          <a:p>
            <a:pPr indent="-361435" lvl="0" marL="457200" rtl="0" algn="l">
              <a:spcBef>
                <a:spcPts val="0"/>
              </a:spcBef>
              <a:spcAft>
                <a:spcPts val="0"/>
              </a:spcAft>
              <a:buSzPts val="2092"/>
              <a:buFont typeface="Proxima Nova"/>
              <a:buChar char="●"/>
            </a:pPr>
            <a:r>
              <a:rPr lang="en" sz="2091">
                <a:latin typeface="Proxima Nova"/>
                <a:ea typeface="Proxima Nova"/>
                <a:cs typeface="Proxima Nova"/>
                <a:sym typeface="Proxima Nova"/>
              </a:rPr>
              <a:t>Be creative.</a:t>
            </a:r>
            <a:endParaRPr sz="2091">
              <a:latin typeface="Proxima Nova"/>
              <a:ea typeface="Proxima Nova"/>
              <a:cs typeface="Proxima Nova"/>
              <a:sym typeface="Proxima Nova"/>
            </a:endParaRPr>
          </a:p>
          <a:p>
            <a:pPr indent="-361435" lvl="0" marL="457200" rtl="0" algn="l">
              <a:spcBef>
                <a:spcPts val="0"/>
              </a:spcBef>
              <a:spcAft>
                <a:spcPts val="0"/>
              </a:spcAft>
              <a:buSzPts val="2092"/>
              <a:buFont typeface="Proxima Nova"/>
              <a:buChar char="●"/>
            </a:pPr>
            <a:r>
              <a:rPr lang="en" sz="2091">
                <a:latin typeface="Proxima Nova"/>
                <a:ea typeface="Proxima Nova"/>
                <a:cs typeface="Proxima Nova"/>
                <a:sym typeface="Proxima Nova"/>
              </a:rPr>
              <a:t>Remember code from earlier programs and missions.</a:t>
            </a:r>
            <a:endParaRPr sz="2091">
              <a:latin typeface="Proxima Nova"/>
              <a:ea typeface="Proxima Nova"/>
              <a:cs typeface="Proxima Nova"/>
              <a:sym typeface="Proxima Nova"/>
            </a:endParaRPr>
          </a:p>
          <a:p>
            <a:pPr indent="-361435" lvl="0" marL="457200" rtl="0" algn="l">
              <a:spcBef>
                <a:spcPts val="0"/>
              </a:spcBef>
              <a:spcAft>
                <a:spcPts val="0"/>
              </a:spcAft>
              <a:buSzPts val="2092"/>
              <a:buFont typeface="Proxima Nova"/>
              <a:buChar char="●"/>
            </a:pPr>
            <a:r>
              <a:rPr lang="en" sz="2091">
                <a:latin typeface="Proxima Nova"/>
                <a:ea typeface="Proxima Nova"/>
                <a:cs typeface="Proxima Nova"/>
                <a:sym typeface="Proxima Nova"/>
              </a:rPr>
              <a:t>Work with other students.</a:t>
            </a:r>
            <a:endParaRPr sz="2091">
              <a:latin typeface="Proxima Nova"/>
              <a:ea typeface="Proxima Nova"/>
              <a:cs typeface="Proxima Nova"/>
              <a:sym typeface="Proxima Nova"/>
            </a:endParaRPr>
          </a:p>
          <a:p>
            <a:pPr indent="-361435" lvl="0" marL="457200" rtl="0" algn="l">
              <a:spcBef>
                <a:spcPts val="0"/>
              </a:spcBef>
              <a:spcAft>
                <a:spcPts val="0"/>
              </a:spcAft>
              <a:buSzPts val="2092"/>
              <a:buFont typeface="Proxima Nova"/>
              <a:buChar char="●"/>
            </a:pPr>
            <a:r>
              <a:rPr lang="en" sz="2091">
                <a:latin typeface="Proxima Nova"/>
                <a:ea typeface="Proxima Nova"/>
                <a:cs typeface="Proxima Nova"/>
                <a:sym typeface="Proxima Nova"/>
              </a:rPr>
              <a:t>Design an original program and write the code all on your own.</a:t>
            </a:r>
            <a:endParaRPr sz="2091">
              <a:latin typeface="Proxima Nova"/>
              <a:ea typeface="Proxima Nova"/>
              <a:cs typeface="Proxima Nova"/>
              <a:sym typeface="Proxima Nova"/>
            </a:endParaRPr>
          </a:p>
        </p:txBody>
      </p:sp>
      <p:pic>
        <p:nvPicPr>
          <p:cNvPr id="77" name="Google Shape;77;p15"/>
          <p:cNvPicPr preferRelativeResize="0"/>
          <p:nvPr/>
        </p:nvPicPr>
        <p:blipFill>
          <a:blip r:embed="rId3">
            <a:alphaModFix/>
          </a:blip>
          <a:stretch>
            <a:fillRect/>
          </a:stretch>
        </p:blipFill>
        <p:spPr>
          <a:xfrm>
            <a:off x="4756500" y="931300"/>
            <a:ext cx="4076776" cy="2925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1" type="body"/>
          </p:nvPr>
        </p:nvSpPr>
        <p:spPr>
          <a:xfrm>
            <a:off x="426100" y="126475"/>
            <a:ext cx="3957900" cy="14646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83" name="Google Shape;83;p16"/>
          <p:cNvSpPr txBox="1"/>
          <p:nvPr>
            <p:ph idx="1" type="body"/>
          </p:nvPr>
        </p:nvSpPr>
        <p:spPr>
          <a:xfrm>
            <a:off x="329875" y="1147975"/>
            <a:ext cx="7944000" cy="377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Proxima Nova"/>
                <a:ea typeface="Proxima Nova"/>
                <a:cs typeface="Proxima Nova"/>
                <a:sym typeface="Proxima Nova"/>
              </a:rPr>
              <a:t>Review Mission 2</a:t>
            </a:r>
            <a:endParaRPr>
              <a:latin typeface="Proxima Nova"/>
              <a:ea typeface="Proxima Nova"/>
              <a:cs typeface="Proxima Nova"/>
              <a:sym typeface="Proxima Nova"/>
            </a:endParaRPr>
          </a:p>
          <a:p>
            <a:pPr indent="-368300" lvl="0" marL="457200" rtl="0" algn="l">
              <a:spcBef>
                <a:spcPts val="1200"/>
              </a:spcBef>
              <a:spcAft>
                <a:spcPts val="0"/>
              </a:spcAft>
              <a:buSzPts val="2200"/>
              <a:buFont typeface="Proxima Nova"/>
              <a:buChar char="●"/>
            </a:pPr>
            <a:r>
              <a:rPr lang="en" sz="2200">
                <a:latin typeface="Proxima Nova"/>
                <a:ea typeface="Proxima Nova"/>
                <a:cs typeface="Proxima Nova"/>
                <a:sym typeface="Proxima Nova"/>
              </a:rPr>
              <a:t>Open your program from Mission 2</a:t>
            </a:r>
            <a:endParaRPr sz="2200">
              <a:latin typeface="Proxima Nova"/>
              <a:ea typeface="Proxima Nova"/>
              <a:cs typeface="Proxima Nova"/>
              <a:sym typeface="Proxima Nova"/>
            </a:endParaRPr>
          </a:p>
          <a:p>
            <a:pPr indent="-342900" lvl="1" marL="914400" rtl="0" algn="l">
              <a:spcBef>
                <a:spcPts val="0"/>
              </a:spcBef>
              <a:spcAft>
                <a:spcPts val="0"/>
              </a:spcAft>
              <a:buSzPts val="1800"/>
              <a:buFont typeface="Proxima Nova"/>
              <a:buChar char="○"/>
            </a:pPr>
            <a:r>
              <a:rPr lang="en">
                <a:latin typeface="Proxima Nova"/>
                <a:ea typeface="Proxima Nova"/>
                <a:cs typeface="Proxima Nova"/>
                <a:sym typeface="Proxima Nova"/>
              </a:rPr>
              <a:t>LightsOn</a:t>
            </a:r>
            <a:endParaRPr>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a:latin typeface="Proxima Nova"/>
                <a:ea typeface="Proxima Nova"/>
                <a:cs typeface="Proxima Nova"/>
                <a:sym typeface="Proxima Nova"/>
              </a:rPr>
              <a:t>Review the mission log from Mission 2</a:t>
            </a:r>
            <a:endParaRPr>
              <a:latin typeface="Proxima Nova"/>
              <a:ea typeface="Proxima Nova"/>
              <a:cs typeface="Proxima Nova"/>
              <a:sym typeface="Proxima Nova"/>
            </a:endParaRPr>
          </a:p>
          <a:p>
            <a:pPr indent="0" lvl="0" marL="0" rtl="0" algn="l">
              <a:spcBef>
                <a:spcPts val="1200"/>
              </a:spcBef>
              <a:spcAft>
                <a:spcPts val="0"/>
              </a:spcAft>
              <a:buNone/>
            </a:pPr>
            <a:r>
              <a:rPr b="1" lang="en" sz="2091">
                <a:solidFill>
                  <a:srgbClr val="4EB748"/>
                </a:solidFill>
                <a:latin typeface="Montserrat"/>
                <a:ea typeface="Montserrat"/>
                <a:cs typeface="Montserrat"/>
                <a:sym typeface="Montserrat"/>
              </a:rPr>
              <a:t>DO THIS:</a:t>
            </a:r>
            <a:endParaRPr b="1" sz="2091">
              <a:solidFill>
                <a:srgbClr val="4EB748"/>
              </a:solidFill>
              <a:latin typeface="Montserrat"/>
              <a:ea typeface="Montserrat"/>
              <a:cs typeface="Montserrat"/>
              <a:sym typeface="Montserrat"/>
            </a:endParaRPr>
          </a:p>
          <a:p>
            <a:pPr indent="-368300" lvl="0" marL="457200" rtl="0" algn="l">
              <a:spcBef>
                <a:spcPts val="1200"/>
              </a:spcBef>
              <a:spcAft>
                <a:spcPts val="0"/>
              </a:spcAft>
              <a:buSzPts val="2200"/>
              <a:buChar char="●"/>
            </a:pPr>
            <a:r>
              <a:rPr lang="en" sz="2200">
                <a:latin typeface="Proxima Nova"/>
                <a:ea typeface="Proxima Nova"/>
                <a:cs typeface="Proxima Nova"/>
                <a:sym typeface="Proxima Nova"/>
              </a:rPr>
              <a:t>Fill out the information in the Planning Guide for</a:t>
            </a:r>
            <a:r>
              <a:rPr b="1" lang="en" sz="2200">
                <a:latin typeface="Proxima Nova"/>
                <a:ea typeface="Proxima Nova"/>
                <a:cs typeface="Proxima Nova"/>
                <a:sym typeface="Proxima Nova"/>
              </a:rPr>
              <a:t> Step 1</a:t>
            </a:r>
            <a:endParaRPr sz="22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1" type="body"/>
          </p:nvPr>
        </p:nvSpPr>
        <p:spPr>
          <a:xfrm>
            <a:off x="426100" y="126475"/>
            <a:ext cx="3957900" cy="14646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89" name="Google Shape;89;p17"/>
          <p:cNvSpPr txBox="1"/>
          <p:nvPr>
            <p:ph idx="1" type="body"/>
          </p:nvPr>
        </p:nvSpPr>
        <p:spPr>
          <a:xfrm>
            <a:off x="329875" y="1147975"/>
            <a:ext cx="7553400" cy="3772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Proxima Nova"/>
                <a:ea typeface="Proxima Nova"/>
                <a:cs typeface="Proxima Nova"/>
                <a:sym typeface="Proxima Nova"/>
              </a:rPr>
              <a:t>Review Mission 3</a:t>
            </a:r>
            <a:endParaRPr>
              <a:latin typeface="Proxima Nova"/>
              <a:ea typeface="Proxima Nova"/>
              <a:cs typeface="Proxima Nova"/>
              <a:sym typeface="Proxima Nova"/>
            </a:endParaRPr>
          </a:p>
          <a:p>
            <a:pPr indent="-368300" lvl="0" marL="457200" rtl="0" algn="l">
              <a:spcBef>
                <a:spcPts val="1200"/>
              </a:spcBef>
              <a:spcAft>
                <a:spcPts val="0"/>
              </a:spcAft>
              <a:buSzPts val="2200"/>
              <a:buFont typeface="Proxima Nova"/>
              <a:buChar char="●"/>
            </a:pPr>
            <a:r>
              <a:rPr lang="en" sz="2200">
                <a:latin typeface="Proxima Nova"/>
                <a:ea typeface="Proxima Nova"/>
                <a:cs typeface="Proxima Nova"/>
                <a:sym typeface="Proxima Nova"/>
              </a:rPr>
              <a:t>Open your programs from Mission 3</a:t>
            </a:r>
            <a:endParaRPr sz="2200">
              <a:latin typeface="Proxima Nova"/>
              <a:ea typeface="Proxima Nova"/>
              <a:cs typeface="Proxima Nova"/>
              <a:sym typeface="Proxima Nova"/>
            </a:endParaRPr>
          </a:p>
          <a:p>
            <a:pPr indent="-342900" lvl="1" marL="914400" rtl="0" algn="l">
              <a:spcBef>
                <a:spcPts val="0"/>
              </a:spcBef>
              <a:spcAft>
                <a:spcPts val="0"/>
              </a:spcAft>
              <a:buSzPts val="1800"/>
              <a:buFont typeface="Proxima Nova"/>
              <a:buChar char="○"/>
            </a:pPr>
            <a:r>
              <a:rPr lang="en">
                <a:latin typeface="Proxima Nova"/>
                <a:ea typeface="Proxima Nova"/>
                <a:cs typeface="Proxima Nova"/>
                <a:sym typeface="Proxima Nova"/>
              </a:rPr>
              <a:t>SequenceLEDs</a:t>
            </a:r>
            <a:endParaRPr>
              <a:latin typeface="Proxima Nova"/>
              <a:ea typeface="Proxima Nova"/>
              <a:cs typeface="Proxima Nova"/>
              <a:sym typeface="Proxima Nova"/>
            </a:endParaRPr>
          </a:p>
          <a:p>
            <a:pPr indent="-342900" lvl="1" marL="914400" rtl="0" algn="l">
              <a:spcBef>
                <a:spcPts val="0"/>
              </a:spcBef>
              <a:spcAft>
                <a:spcPts val="0"/>
              </a:spcAft>
              <a:buSzPts val="1800"/>
              <a:buFont typeface="Proxima Nova"/>
              <a:buChar char="○"/>
            </a:pPr>
            <a:r>
              <a:rPr lang="en">
                <a:latin typeface="Proxima Nova"/>
                <a:ea typeface="Proxima Nova"/>
                <a:cs typeface="Proxima Nova"/>
                <a:sym typeface="Proxima Nova"/>
              </a:rPr>
              <a:t>BinaryLEDs</a:t>
            </a:r>
            <a:endParaRPr>
              <a:latin typeface="Proxima Nova"/>
              <a:ea typeface="Proxima Nova"/>
              <a:cs typeface="Proxima Nova"/>
              <a:sym typeface="Proxima Nova"/>
            </a:endParaRPr>
          </a:p>
          <a:p>
            <a:pPr indent="-342900" lvl="1" marL="914400" rtl="0" algn="l">
              <a:spcBef>
                <a:spcPts val="0"/>
              </a:spcBef>
              <a:spcAft>
                <a:spcPts val="0"/>
              </a:spcAft>
              <a:buSzPts val="1800"/>
              <a:buFont typeface="Proxima Nova"/>
              <a:buChar char="○"/>
            </a:pPr>
            <a:r>
              <a:rPr lang="en">
                <a:latin typeface="Proxima Nova"/>
                <a:ea typeface="Proxima Nova"/>
                <a:cs typeface="Proxima Nova"/>
                <a:sym typeface="Proxima Nova"/>
              </a:rPr>
              <a:t>NavSquare</a:t>
            </a:r>
            <a:endParaRPr>
              <a:latin typeface="Proxima Nova"/>
              <a:ea typeface="Proxima Nova"/>
              <a:cs typeface="Proxima Nova"/>
              <a:sym typeface="Proxima Nova"/>
            </a:endParaRPr>
          </a:p>
          <a:p>
            <a:pPr indent="-342900" lvl="1" marL="914400" rtl="0" algn="l">
              <a:spcBef>
                <a:spcPts val="0"/>
              </a:spcBef>
              <a:spcAft>
                <a:spcPts val="0"/>
              </a:spcAft>
              <a:buSzPts val="1800"/>
              <a:buFont typeface="Proxima Nova"/>
              <a:buChar char="○"/>
            </a:pPr>
            <a:r>
              <a:rPr lang="en">
                <a:latin typeface="Proxima Nova"/>
                <a:ea typeface="Proxima Nova"/>
                <a:cs typeface="Proxima Nova"/>
                <a:sym typeface="Proxima Nova"/>
              </a:rPr>
              <a:t>WhatIf</a:t>
            </a:r>
            <a:endParaRPr>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a:latin typeface="Proxima Nova"/>
                <a:ea typeface="Proxima Nova"/>
                <a:cs typeface="Proxima Nova"/>
                <a:sym typeface="Proxima Nova"/>
              </a:rPr>
              <a:t>Review the mission logs from Mission 3</a:t>
            </a:r>
            <a:endParaRPr>
              <a:latin typeface="Proxima Nova"/>
              <a:ea typeface="Proxima Nova"/>
              <a:cs typeface="Proxima Nova"/>
              <a:sym typeface="Proxima Nova"/>
            </a:endParaRPr>
          </a:p>
          <a:p>
            <a:pPr indent="0" lvl="0" marL="0" rtl="0" algn="l">
              <a:spcBef>
                <a:spcPts val="1200"/>
              </a:spcBef>
              <a:spcAft>
                <a:spcPts val="0"/>
              </a:spcAft>
              <a:buNone/>
            </a:pPr>
            <a:r>
              <a:rPr b="1" lang="en" sz="2091">
                <a:solidFill>
                  <a:srgbClr val="4EB748"/>
                </a:solidFill>
                <a:latin typeface="Montserrat"/>
                <a:ea typeface="Montserrat"/>
                <a:cs typeface="Montserrat"/>
                <a:sym typeface="Montserrat"/>
              </a:rPr>
              <a:t>DO THIS:</a:t>
            </a:r>
            <a:endParaRPr b="1" sz="2091">
              <a:solidFill>
                <a:srgbClr val="4EB748"/>
              </a:solidFill>
              <a:latin typeface="Montserrat"/>
              <a:ea typeface="Montserrat"/>
              <a:cs typeface="Montserrat"/>
              <a:sym typeface="Montserrat"/>
            </a:endParaRPr>
          </a:p>
          <a:p>
            <a:pPr indent="-368300" lvl="0" marL="457200" rtl="0" algn="l">
              <a:spcBef>
                <a:spcPts val="1200"/>
              </a:spcBef>
              <a:spcAft>
                <a:spcPts val="0"/>
              </a:spcAft>
              <a:buSzPts val="2200"/>
              <a:buChar char="●"/>
            </a:pPr>
            <a:r>
              <a:rPr lang="en" sz="2200">
                <a:latin typeface="Proxima Nova"/>
                <a:ea typeface="Proxima Nova"/>
                <a:cs typeface="Proxima Nova"/>
                <a:sym typeface="Proxima Nova"/>
              </a:rPr>
              <a:t>Fill out the information in the Planning Guide for</a:t>
            </a:r>
            <a:r>
              <a:rPr b="1" lang="en" sz="2200">
                <a:latin typeface="Proxima Nova"/>
                <a:ea typeface="Proxima Nova"/>
                <a:cs typeface="Proxima Nova"/>
                <a:sym typeface="Proxima Nova"/>
              </a:rPr>
              <a:t> Step 1</a:t>
            </a:r>
            <a:endParaRPr sz="22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446950" y="38300"/>
            <a:ext cx="36873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95" name="Google Shape;95;p18"/>
          <p:cNvSpPr txBox="1"/>
          <p:nvPr/>
        </p:nvSpPr>
        <p:spPr>
          <a:xfrm>
            <a:off x="517200" y="1211375"/>
            <a:ext cx="8307300" cy="373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0000FF"/>
                </a:solidFill>
                <a:latin typeface="Proxima Nova"/>
                <a:ea typeface="Proxima Nova"/>
                <a:cs typeface="Proxima Nova"/>
                <a:sym typeface="Proxima Nova"/>
              </a:rPr>
              <a:t>Brainstorm ideas</a:t>
            </a:r>
            <a:endParaRPr b="1" sz="2400">
              <a:solidFill>
                <a:srgbClr val="0000FF"/>
              </a:solidFill>
              <a:latin typeface="Proxima Nova"/>
              <a:ea typeface="Proxima Nova"/>
              <a:cs typeface="Proxima Nova"/>
              <a:sym typeface="Proxima Nova"/>
            </a:endParaRPr>
          </a:p>
          <a:p>
            <a:pPr indent="-368300" lvl="0" marL="457200" rtl="0" algn="l">
              <a:lnSpc>
                <a:spcPct val="115000"/>
              </a:lnSpc>
              <a:spcBef>
                <a:spcPts val="120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For this project, </a:t>
            </a:r>
            <a:r>
              <a:rPr b="1" lang="en" sz="2200">
                <a:solidFill>
                  <a:srgbClr val="434343"/>
                </a:solidFill>
                <a:latin typeface="Proxima Nova"/>
                <a:ea typeface="Proxima Nova"/>
                <a:cs typeface="Proxima Nova"/>
                <a:sym typeface="Proxima Nova"/>
              </a:rPr>
              <a:t>you</a:t>
            </a:r>
            <a:r>
              <a:rPr lang="en" sz="2200">
                <a:solidFill>
                  <a:srgbClr val="434343"/>
                </a:solidFill>
                <a:latin typeface="Proxima Nova"/>
                <a:ea typeface="Proxima Nova"/>
                <a:cs typeface="Proxima Nova"/>
                <a:sym typeface="Proxima Nova"/>
              </a:rPr>
              <a:t> will decide what CodeBot will do.</a:t>
            </a:r>
            <a:endParaRPr sz="2200">
              <a:solidFill>
                <a:srgbClr val="434343"/>
              </a:solidFill>
              <a:latin typeface="Proxima Nova"/>
              <a:ea typeface="Proxima Nova"/>
              <a:cs typeface="Proxima Nova"/>
              <a:sym typeface="Proxima Nova"/>
            </a:endParaRPr>
          </a:p>
          <a:p>
            <a:pPr indent="-368300" lvl="0" marL="457200" rtl="0" algn="l">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While you were working on the programs for these missions, did you ever have your own ideas, or wonder “what if”?</a:t>
            </a:r>
            <a:endParaRPr sz="2200">
              <a:solidFill>
                <a:srgbClr val="434343"/>
              </a:solidFill>
              <a:latin typeface="Proxima Nova"/>
              <a:ea typeface="Proxima Nova"/>
              <a:cs typeface="Proxima Nova"/>
              <a:sym typeface="Proxima Nova"/>
            </a:endParaRPr>
          </a:p>
          <a:p>
            <a:pPr indent="-368300" lvl="0" marL="457200" rtl="0" algn="l">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If so, this is your chance!</a:t>
            </a:r>
            <a:endParaRPr sz="2200">
              <a:solidFill>
                <a:srgbClr val="434343"/>
              </a:solidFill>
              <a:latin typeface="Proxima Nova"/>
              <a:ea typeface="Proxima Nova"/>
              <a:cs typeface="Proxima Nova"/>
              <a:sym typeface="Proxima Nova"/>
            </a:endParaRPr>
          </a:p>
          <a:p>
            <a:pPr indent="-368300" lvl="0" marL="457200" rtl="0" algn="l">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If you already have your own idea, you are good to go. </a:t>
            </a:r>
            <a:endParaRPr sz="2200">
              <a:solidFill>
                <a:srgbClr val="434343"/>
              </a:solidFill>
              <a:latin typeface="Proxima Nova"/>
              <a:ea typeface="Proxima Nova"/>
              <a:cs typeface="Proxima Nova"/>
              <a:sym typeface="Proxima Nova"/>
            </a:endParaRPr>
          </a:p>
          <a:p>
            <a:pPr indent="-368300" lvl="0" marL="457200" rtl="0" algn="l">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If not, read some of the suggestions on the next slide. You can use one of them, or use them as inspiration for your own idea.</a:t>
            </a:r>
            <a:endParaRPr sz="2200">
              <a:solidFill>
                <a:srgbClr val="434343"/>
              </a:solidFill>
              <a:latin typeface="Proxima Nova"/>
              <a:ea typeface="Proxima Nova"/>
              <a:cs typeface="Proxima Nova"/>
              <a:sym typeface="Proxima Nova"/>
            </a:endParaRPr>
          </a:p>
          <a:p>
            <a:pPr indent="0" lvl="0" marL="0" rtl="0" algn="l">
              <a:lnSpc>
                <a:spcPct val="115000"/>
              </a:lnSpc>
              <a:spcBef>
                <a:spcPts val="1200"/>
              </a:spcBef>
              <a:spcAft>
                <a:spcPts val="0"/>
              </a:spcAft>
              <a:buNone/>
            </a:pPr>
            <a:r>
              <a:t/>
            </a:r>
            <a:endParaRPr sz="2200">
              <a:solidFill>
                <a:srgbClr val="434343"/>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sz="2091">
              <a:solidFill>
                <a:srgbClr val="434343"/>
              </a:solidFill>
              <a:latin typeface="Calibri"/>
              <a:ea typeface="Calibri"/>
              <a:cs typeface="Calibri"/>
              <a:sym typeface="Calibri"/>
            </a:endParaRPr>
          </a:p>
        </p:txBody>
      </p:sp>
      <p:pic>
        <p:nvPicPr>
          <p:cNvPr id="96" name="Google Shape;96;p18" title="CB3-Top.jpg"/>
          <p:cNvPicPr preferRelativeResize="0"/>
          <p:nvPr/>
        </p:nvPicPr>
        <p:blipFill>
          <a:blip r:embed="rId3">
            <a:alphaModFix/>
          </a:blip>
          <a:stretch>
            <a:fillRect/>
          </a:stretch>
        </p:blipFill>
        <p:spPr>
          <a:xfrm>
            <a:off x="6589050" y="92975"/>
            <a:ext cx="2156426" cy="1718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328775" y="59150"/>
            <a:ext cx="58260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02" name="Google Shape;102;p19"/>
          <p:cNvSpPr txBox="1"/>
          <p:nvPr/>
        </p:nvSpPr>
        <p:spPr>
          <a:xfrm>
            <a:off x="624450" y="1158025"/>
            <a:ext cx="8001000" cy="333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0000FF"/>
                </a:solidFill>
                <a:latin typeface="Calibri"/>
                <a:ea typeface="Calibri"/>
                <a:cs typeface="Calibri"/>
                <a:sym typeface="Calibri"/>
              </a:rPr>
              <a:t>    </a:t>
            </a:r>
            <a:r>
              <a:rPr b="1" lang="en" sz="2400">
                <a:solidFill>
                  <a:srgbClr val="0000FF"/>
                </a:solidFill>
                <a:latin typeface="Proxima Nova"/>
                <a:ea typeface="Proxima Nova"/>
                <a:cs typeface="Proxima Nova"/>
                <a:sym typeface="Proxima Nova"/>
              </a:rPr>
              <a:t>Mild</a:t>
            </a:r>
            <a:endParaRPr b="1" sz="2400">
              <a:solidFill>
                <a:srgbClr val="0000FF"/>
              </a:solidFill>
              <a:latin typeface="Proxima Nova"/>
              <a:ea typeface="Proxima Nova"/>
              <a:cs typeface="Proxima Nova"/>
              <a:sym typeface="Proxima Nova"/>
            </a:endParaRPr>
          </a:p>
          <a:p>
            <a:pPr indent="0" lvl="0" marL="0" rtl="0" algn="l">
              <a:spcBef>
                <a:spcPts val="1200"/>
              </a:spcBef>
              <a:spcAft>
                <a:spcPts val="0"/>
              </a:spcAft>
              <a:buNone/>
            </a:pPr>
            <a:r>
              <a:rPr lang="en" sz="2000">
                <a:solidFill>
                  <a:schemeClr val="dk2"/>
                </a:solidFill>
                <a:latin typeface="Proxima Nova"/>
                <a:ea typeface="Proxima Nova"/>
                <a:cs typeface="Proxima Nova"/>
                <a:sym typeface="Proxima Nova"/>
              </a:rPr>
              <a:t>Have the choice of CodeBot moving in a large square or a small square. Use LEDs to indicate the choice. Use button presses for the selection.</a:t>
            </a:r>
            <a:endParaRPr sz="20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2"/>
              </a:buClr>
              <a:buSzPts val="1100"/>
              <a:buFont typeface="Arial"/>
              <a:buNone/>
            </a:pPr>
            <a:r>
              <a:rPr b="1" lang="en" sz="2400">
                <a:solidFill>
                  <a:srgbClr val="0000FF"/>
                </a:solidFill>
                <a:latin typeface="Calibri"/>
                <a:ea typeface="Calibri"/>
                <a:cs typeface="Calibri"/>
                <a:sym typeface="Calibri"/>
              </a:rPr>
              <a:t>    </a:t>
            </a:r>
            <a:r>
              <a:rPr b="1" lang="en" sz="2400">
                <a:solidFill>
                  <a:srgbClr val="0000FF"/>
                </a:solidFill>
                <a:latin typeface="Proxima Nova"/>
                <a:ea typeface="Proxima Nova"/>
                <a:cs typeface="Proxima Nova"/>
                <a:sym typeface="Proxima Nova"/>
              </a:rPr>
              <a:t>Mild</a:t>
            </a:r>
            <a:endParaRPr b="1" sz="2400">
              <a:solidFill>
                <a:srgbClr val="0000FF"/>
              </a:solidFill>
              <a:latin typeface="Proxima Nova"/>
              <a:ea typeface="Proxima Nova"/>
              <a:cs typeface="Proxima Nova"/>
              <a:sym typeface="Proxima Nova"/>
            </a:endParaRPr>
          </a:p>
          <a:p>
            <a:pPr indent="0" lvl="0" marL="0" rtl="0" algn="l">
              <a:spcBef>
                <a:spcPts val="1200"/>
              </a:spcBef>
              <a:spcAft>
                <a:spcPts val="0"/>
              </a:spcAft>
              <a:buNone/>
            </a:pPr>
            <a:r>
              <a:rPr lang="en" sz="2000">
                <a:solidFill>
                  <a:schemeClr val="dk2"/>
                </a:solidFill>
                <a:latin typeface="Proxima Nova"/>
                <a:ea typeface="Proxima Nova"/>
                <a:cs typeface="Proxima Nova"/>
                <a:sym typeface="Proxima Nova"/>
              </a:rPr>
              <a:t>Use a button press to move the ‘bot in a pattern with forwards and rotations. Use a different button press to display a light show with LEDs.</a:t>
            </a:r>
            <a:endParaRPr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2"/>
              </a:buClr>
              <a:buSzPts val="1100"/>
              <a:buFont typeface="Arial"/>
              <a:buNone/>
            </a:pPr>
            <a:r>
              <a:t/>
            </a:r>
            <a:endParaRPr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t/>
            </a:r>
            <a:endParaRPr sz="2000">
              <a:solidFill>
                <a:schemeClr val="dk2"/>
              </a:solidFill>
              <a:latin typeface="Calibri"/>
              <a:ea typeface="Calibri"/>
              <a:cs typeface="Calibri"/>
              <a:sym typeface="Calibri"/>
            </a:endParaRPr>
          </a:p>
          <a:p>
            <a:pPr indent="0" lvl="0" marL="0" rtl="0" algn="l">
              <a:lnSpc>
                <a:spcPct val="115000"/>
              </a:lnSpc>
              <a:spcBef>
                <a:spcPts val="1200"/>
              </a:spcBef>
              <a:spcAft>
                <a:spcPts val="1200"/>
              </a:spcAft>
              <a:buNone/>
            </a:pPr>
            <a:r>
              <a:t/>
            </a:r>
            <a:endParaRPr sz="2091">
              <a:solidFill>
                <a:srgbClr val="434343"/>
              </a:solidFill>
              <a:latin typeface="Calibri"/>
              <a:ea typeface="Calibri"/>
              <a:cs typeface="Calibri"/>
              <a:sym typeface="Calibri"/>
            </a:endParaRPr>
          </a:p>
        </p:txBody>
      </p:sp>
      <p:pic>
        <p:nvPicPr>
          <p:cNvPr id="103" name="Google Shape;103;p19"/>
          <p:cNvPicPr preferRelativeResize="0"/>
          <p:nvPr/>
        </p:nvPicPr>
        <p:blipFill>
          <a:blip r:embed="rId3">
            <a:alphaModFix/>
          </a:blip>
          <a:stretch>
            <a:fillRect/>
          </a:stretch>
        </p:blipFill>
        <p:spPr>
          <a:xfrm flipH="1">
            <a:off x="756575" y="1053300"/>
            <a:ext cx="226100" cy="785074"/>
          </a:xfrm>
          <a:prstGeom prst="rect">
            <a:avLst/>
          </a:prstGeom>
          <a:noFill/>
          <a:ln>
            <a:noFill/>
          </a:ln>
        </p:spPr>
      </p:pic>
      <p:pic>
        <p:nvPicPr>
          <p:cNvPr id="104" name="Google Shape;104;p19"/>
          <p:cNvPicPr preferRelativeResize="0"/>
          <p:nvPr/>
        </p:nvPicPr>
        <p:blipFill>
          <a:blip r:embed="rId3">
            <a:alphaModFix/>
          </a:blip>
          <a:stretch>
            <a:fillRect/>
          </a:stretch>
        </p:blipFill>
        <p:spPr>
          <a:xfrm flipH="1">
            <a:off x="756575" y="2775117"/>
            <a:ext cx="226100" cy="785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317075" y="0"/>
            <a:ext cx="5826000" cy="1392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10" name="Google Shape;110;p20"/>
          <p:cNvSpPr txBox="1"/>
          <p:nvPr/>
        </p:nvSpPr>
        <p:spPr>
          <a:xfrm>
            <a:off x="413300" y="1035650"/>
            <a:ext cx="8554200" cy="334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0000FF"/>
                </a:solidFill>
                <a:latin typeface="Calibri"/>
                <a:ea typeface="Calibri"/>
                <a:cs typeface="Calibri"/>
                <a:sym typeface="Calibri"/>
              </a:rPr>
              <a:t>    </a:t>
            </a:r>
            <a:r>
              <a:rPr b="1" lang="en" sz="2400">
                <a:solidFill>
                  <a:srgbClr val="0000FF"/>
                </a:solidFill>
                <a:latin typeface="Proxima Nova"/>
                <a:ea typeface="Proxima Nova"/>
                <a:cs typeface="Proxima Nova"/>
                <a:sym typeface="Proxima Nova"/>
              </a:rPr>
              <a:t>Medium</a:t>
            </a:r>
            <a:endParaRPr b="1" sz="2400">
              <a:solidFill>
                <a:srgbClr val="0000FF"/>
              </a:solidFill>
              <a:latin typeface="Proxima Nova"/>
              <a:ea typeface="Proxima Nova"/>
              <a:cs typeface="Proxima Nova"/>
              <a:sym typeface="Proxima Nova"/>
            </a:endParaRPr>
          </a:p>
          <a:p>
            <a:pPr indent="0" lvl="0" marL="0" rtl="0" algn="l">
              <a:spcBef>
                <a:spcPts val="1200"/>
              </a:spcBef>
              <a:spcAft>
                <a:spcPts val="0"/>
              </a:spcAft>
              <a:buNone/>
            </a:pPr>
            <a:r>
              <a:rPr lang="en" sz="2000">
                <a:solidFill>
                  <a:schemeClr val="dk2"/>
                </a:solidFill>
                <a:latin typeface="Proxima Nova"/>
                <a:ea typeface="Proxima Nova"/>
                <a:cs typeface="Proxima Nova"/>
                <a:sym typeface="Proxima Nova"/>
              </a:rPr>
              <a:t>Program the ‘bot like a remote control – when one button is pressed, it moves one way, and a different way for the other button. Include LEDs.</a:t>
            </a:r>
            <a:endParaRPr sz="20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2"/>
              </a:buClr>
              <a:buSzPts val="1100"/>
              <a:buFont typeface="Arial"/>
              <a:buNone/>
            </a:pPr>
            <a:r>
              <a:rPr b="1" lang="en" sz="2400">
                <a:solidFill>
                  <a:srgbClr val="0000FF"/>
                </a:solidFill>
                <a:latin typeface="Calibri"/>
                <a:ea typeface="Calibri"/>
                <a:cs typeface="Calibri"/>
                <a:sym typeface="Calibri"/>
              </a:rPr>
              <a:t>    </a:t>
            </a:r>
            <a:r>
              <a:rPr b="1" lang="en" sz="2400">
                <a:solidFill>
                  <a:srgbClr val="0000FF"/>
                </a:solidFill>
                <a:latin typeface="Proxima Nova"/>
                <a:ea typeface="Proxima Nova"/>
                <a:cs typeface="Proxima Nova"/>
                <a:sym typeface="Proxima Nova"/>
              </a:rPr>
              <a:t>Medium</a:t>
            </a:r>
            <a:endParaRPr b="1" sz="2400">
              <a:solidFill>
                <a:srgbClr val="0000FF"/>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2"/>
              </a:buClr>
              <a:buSzPts val="1100"/>
              <a:buFont typeface="Arial"/>
              <a:buNone/>
            </a:pPr>
            <a:r>
              <a:rPr lang="en" sz="2000">
                <a:solidFill>
                  <a:schemeClr val="dk2"/>
                </a:solidFill>
                <a:latin typeface="Proxima Nova"/>
                <a:ea typeface="Proxima Nova"/>
                <a:cs typeface="Proxima Nova"/>
                <a:sym typeface="Proxima Nova"/>
              </a:rPr>
              <a:t>Program the ‘bot to move in two different shapes (square, rectangle, triangle, circle, etc.). Use a button press to select a shape. Use LEDs to indicate which shape was selected.</a:t>
            </a:r>
            <a:endParaRPr b="1" sz="2400">
              <a:solidFill>
                <a:srgbClr val="0000FF"/>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2"/>
              </a:buClr>
              <a:buSzPts val="1100"/>
              <a:buFont typeface="Arial"/>
              <a:buNone/>
            </a:pPr>
            <a:r>
              <a:t/>
            </a:r>
            <a:endParaRPr sz="2000">
              <a:solidFill>
                <a:schemeClr val="dk2"/>
              </a:solidFill>
              <a:latin typeface="Calibri"/>
              <a:ea typeface="Calibri"/>
              <a:cs typeface="Calibri"/>
              <a:sym typeface="Calibri"/>
            </a:endParaRPr>
          </a:p>
          <a:p>
            <a:pPr indent="0" lvl="0" marL="0" rtl="0" algn="l">
              <a:lnSpc>
                <a:spcPct val="115000"/>
              </a:lnSpc>
              <a:spcBef>
                <a:spcPts val="1200"/>
              </a:spcBef>
              <a:spcAft>
                <a:spcPts val="1200"/>
              </a:spcAft>
              <a:buNone/>
            </a:pPr>
            <a:r>
              <a:t/>
            </a:r>
            <a:endParaRPr sz="2091">
              <a:solidFill>
                <a:srgbClr val="434343"/>
              </a:solidFill>
              <a:latin typeface="Calibri"/>
              <a:ea typeface="Calibri"/>
              <a:cs typeface="Calibri"/>
              <a:sym typeface="Calibri"/>
            </a:endParaRPr>
          </a:p>
        </p:txBody>
      </p:sp>
      <p:pic>
        <p:nvPicPr>
          <p:cNvPr id="111" name="Google Shape;111;p20"/>
          <p:cNvPicPr preferRelativeResize="0"/>
          <p:nvPr/>
        </p:nvPicPr>
        <p:blipFill>
          <a:blip r:embed="rId3">
            <a:alphaModFix/>
          </a:blip>
          <a:stretch>
            <a:fillRect/>
          </a:stretch>
        </p:blipFill>
        <p:spPr>
          <a:xfrm flipH="1">
            <a:off x="413300" y="947700"/>
            <a:ext cx="226100" cy="785074"/>
          </a:xfrm>
          <a:prstGeom prst="rect">
            <a:avLst/>
          </a:prstGeom>
          <a:noFill/>
          <a:ln>
            <a:noFill/>
          </a:ln>
        </p:spPr>
      </p:pic>
      <p:pic>
        <p:nvPicPr>
          <p:cNvPr id="112" name="Google Shape;112;p20"/>
          <p:cNvPicPr preferRelativeResize="0"/>
          <p:nvPr/>
        </p:nvPicPr>
        <p:blipFill>
          <a:blip r:embed="rId3">
            <a:alphaModFix/>
          </a:blip>
          <a:stretch>
            <a:fillRect/>
          </a:stretch>
        </p:blipFill>
        <p:spPr>
          <a:xfrm flipH="1">
            <a:off x="249375" y="947700"/>
            <a:ext cx="226100" cy="785074"/>
          </a:xfrm>
          <a:prstGeom prst="rect">
            <a:avLst/>
          </a:prstGeom>
          <a:noFill/>
          <a:ln>
            <a:noFill/>
          </a:ln>
        </p:spPr>
      </p:pic>
      <p:pic>
        <p:nvPicPr>
          <p:cNvPr id="113" name="Google Shape;113;p20"/>
          <p:cNvPicPr preferRelativeResize="0"/>
          <p:nvPr/>
        </p:nvPicPr>
        <p:blipFill>
          <a:blip r:embed="rId3">
            <a:alphaModFix/>
          </a:blip>
          <a:stretch>
            <a:fillRect/>
          </a:stretch>
        </p:blipFill>
        <p:spPr>
          <a:xfrm flipH="1">
            <a:off x="404800" y="2395250"/>
            <a:ext cx="226100" cy="785074"/>
          </a:xfrm>
          <a:prstGeom prst="rect">
            <a:avLst/>
          </a:prstGeom>
          <a:noFill/>
          <a:ln>
            <a:noFill/>
          </a:ln>
        </p:spPr>
      </p:pic>
      <p:pic>
        <p:nvPicPr>
          <p:cNvPr id="114" name="Google Shape;114;p20"/>
          <p:cNvPicPr preferRelativeResize="0"/>
          <p:nvPr/>
        </p:nvPicPr>
        <p:blipFill>
          <a:blip r:embed="rId3">
            <a:alphaModFix/>
          </a:blip>
          <a:stretch>
            <a:fillRect/>
          </a:stretch>
        </p:blipFill>
        <p:spPr>
          <a:xfrm flipH="1">
            <a:off x="240875" y="2395250"/>
            <a:ext cx="226100" cy="785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idx="1" type="body"/>
          </p:nvPr>
        </p:nvSpPr>
        <p:spPr>
          <a:xfrm>
            <a:off x="317075" y="0"/>
            <a:ext cx="5826000" cy="1392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indent="0" lvl="0" marL="0" rtl="0" algn="l">
              <a:spcBef>
                <a:spcPts val="1200"/>
              </a:spcBef>
              <a:spcAft>
                <a:spcPts val="1200"/>
              </a:spcAft>
              <a:buNone/>
            </a:pPr>
            <a:r>
              <a:t/>
            </a:r>
            <a:endParaRPr sz="1800"/>
          </a:p>
        </p:txBody>
      </p:sp>
      <p:sp>
        <p:nvSpPr>
          <p:cNvPr id="120" name="Google Shape;120;p21"/>
          <p:cNvSpPr txBox="1"/>
          <p:nvPr/>
        </p:nvSpPr>
        <p:spPr>
          <a:xfrm>
            <a:off x="413300" y="1035650"/>
            <a:ext cx="8554200" cy="334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0000FF"/>
                </a:solidFill>
                <a:latin typeface="Calibri"/>
                <a:ea typeface="Calibri"/>
                <a:cs typeface="Calibri"/>
                <a:sym typeface="Calibri"/>
              </a:rPr>
              <a:t>      </a:t>
            </a:r>
            <a:r>
              <a:rPr b="1" lang="en" sz="2400">
                <a:solidFill>
                  <a:srgbClr val="0000FF"/>
                </a:solidFill>
                <a:latin typeface="Proxima Nova"/>
                <a:ea typeface="Proxima Nova"/>
                <a:cs typeface="Proxima Nova"/>
                <a:sym typeface="Proxima Nova"/>
              </a:rPr>
              <a:t>Spicy</a:t>
            </a:r>
            <a:endParaRPr b="1" sz="2400">
              <a:solidFill>
                <a:srgbClr val="0000FF"/>
              </a:solidFill>
              <a:latin typeface="Proxima Nova"/>
              <a:ea typeface="Proxima Nova"/>
              <a:cs typeface="Proxima Nova"/>
              <a:sym typeface="Proxima Nova"/>
            </a:endParaRPr>
          </a:p>
          <a:p>
            <a:pPr indent="0" lvl="0" marL="0" rtl="0" algn="l">
              <a:spcBef>
                <a:spcPts val="1200"/>
              </a:spcBef>
              <a:spcAft>
                <a:spcPts val="0"/>
              </a:spcAft>
              <a:buClr>
                <a:schemeClr val="dk2"/>
              </a:buClr>
              <a:buSzPts val="1100"/>
              <a:buFont typeface="Arial"/>
              <a:buNone/>
            </a:pPr>
            <a:r>
              <a:rPr lang="en" sz="1800">
                <a:solidFill>
                  <a:schemeClr val="dk2"/>
                </a:solidFill>
                <a:latin typeface="Proxima Nova"/>
                <a:ea typeface="Proxima Nova"/>
                <a:cs typeface="Proxima Nova"/>
                <a:sym typeface="Proxima Nova"/>
              </a:rPr>
              <a:t>Use a button press to move the ‘bot in a particular pattern with forwards and turns. Use a different button to move it a different pattern with forwards, backwards and turns. Light up different LEDs as the ‘bot moves, to indicate what the movement is. For example, light up user LEDs when moving forward, and line sensor LEDs when moving backward, and a combination when rotating. </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2"/>
              </a:buClr>
              <a:buSzPts val="1100"/>
              <a:buFont typeface="Arial"/>
              <a:buNone/>
            </a:pPr>
            <a:r>
              <a:rPr b="1" lang="en" sz="2400">
                <a:solidFill>
                  <a:srgbClr val="0000FF"/>
                </a:solidFill>
                <a:latin typeface="Calibri"/>
                <a:ea typeface="Calibri"/>
                <a:cs typeface="Calibri"/>
                <a:sym typeface="Calibri"/>
              </a:rPr>
              <a:t>      </a:t>
            </a:r>
            <a:r>
              <a:rPr b="1" lang="en" sz="2400">
                <a:solidFill>
                  <a:srgbClr val="0000FF"/>
                </a:solidFill>
                <a:latin typeface="Proxima Nova"/>
                <a:ea typeface="Proxima Nova"/>
                <a:cs typeface="Proxima Nova"/>
                <a:sym typeface="Proxima Nova"/>
              </a:rPr>
              <a:t>Spicy</a:t>
            </a:r>
            <a:endParaRPr b="1" sz="2400">
              <a:solidFill>
                <a:srgbClr val="0000FF"/>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2"/>
              </a:buClr>
              <a:buSzPts val="1100"/>
              <a:buFont typeface="Arial"/>
              <a:buNone/>
            </a:pPr>
            <a:r>
              <a:rPr lang="en" sz="2000">
                <a:solidFill>
                  <a:schemeClr val="dk2"/>
                </a:solidFill>
                <a:latin typeface="Proxima Nova"/>
                <a:ea typeface="Proxima Nova"/>
                <a:cs typeface="Proxima Nova"/>
                <a:sym typeface="Proxima Nova"/>
              </a:rPr>
              <a:t>Program the ‘bot to do a dance, with movement and lights. Code two different dances, and use a button press to select a dance.</a:t>
            </a:r>
            <a:endParaRPr b="1" sz="2400">
              <a:solidFill>
                <a:srgbClr val="0000FF"/>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2"/>
              </a:buClr>
              <a:buSzPts val="1100"/>
              <a:buFont typeface="Arial"/>
              <a:buNone/>
            </a:pPr>
            <a:r>
              <a:t/>
            </a:r>
            <a:endParaRPr sz="2000">
              <a:solidFill>
                <a:schemeClr val="dk2"/>
              </a:solidFill>
              <a:latin typeface="Calibri"/>
              <a:ea typeface="Calibri"/>
              <a:cs typeface="Calibri"/>
              <a:sym typeface="Calibri"/>
            </a:endParaRPr>
          </a:p>
          <a:p>
            <a:pPr indent="0" lvl="0" marL="0" rtl="0" algn="l">
              <a:lnSpc>
                <a:spcPct val="115000"/>
              </a:lnSpc>
              <a:spcBef>
                <a:spcPts val="1200"/>
              </a:spcBef>
              <a:spcAft>
                <a:spcPts val="1200"/>
              </a:spcAft>
              <a:buNone/>
            </a:pPr>
            <a:r>
              <a:t/>
            </a:r>
            <a:endParaRPr sz="2091">
              <a:solidFill>
                <a:srgbClr val="434343"/>
              </a:solidFill>
              <a:latin typeface="Calibri"/>
              <a:ea typeface="Calibri"/>
              <a:cs typeface="Calibri"/>
              <a:sym typeface="Calibri"/>
            </a:endParaRPr>
          </a:p>
        </p:txBody>
      </p:sp>
      <p:pic>
        <p:nvPicPr>
          <p:cNvPr id="121" name="Google Shape;121;p21"/>
          <p:cNvPicPr preferRelativeResize="0"/>
          <p:nvPr/>
        </p:nvPicPr>
        <p:blipFill>
          <a:blip r:embed="rId3">
            <a:alphaModFix/>
          </a:blip>
          <a:stretch>
            <a:fillRect/>
          </a:stretch>
        </p:blipFill>
        <p:spPr>
          <a:xfrm flipH="1">
            <a:off x="413300" y="947700"/>
            <a:ext cx="226100" cy="785074"/>
          </a:xfrm>
          <a:prstGeom prst="rect">
            <a:avLst/>
          </a:prstGeom>
          <a:noFill/>
          <a:ln>
            <a:noFill/>
          </a:ln>
        </p:spPr>
      </p:pic>
      <p:pic>
        <p:nvPicPr>
          <p:cNvPr id="122" name="Google Shape;122;p21"/>
          <p:cNvPicPr preferRelativeResize="0"/>
          <p:nvPr/>
        </p:nvPicPr>
        <p:blipFill>
          <a:blip r:embed="rId3">
            <a:alphaModFix/>
          </a:blip>
          <a:stretch>
            <a:fillRect/>
          </a:stretch>
        </p:blipFill>
        <p:spPr>
          <a:xfrm flipH="1">
            <a:off x="249375" y="947700"/>
            <a:ext cx="226100" cy="785074"/>
          </a:xfrm>
          <a:prstGeom prst="rect">
            <a:avLst/>
          </a:prstGeom>
          <a:noFill/>
          <a:ln>
            <a:noFill/>
          </a:ln>
        </p:spPr>
      </p:pic>
      <p:pic>
        <p:nvPicPr>
          <p:cNvPr id="123" name="Google Shape;123;p21"/>
          <p:cNvPicPr preferRelativeResize="0"/>
          <p:nvPr/>
        </p:nvPicPr>
        <p:blipFill>
          <a:blip r:embed="rId3">
            <a:alphaModFix/>
          </a:blip>
          <a:stretch>
            <a:fillRect/>
          </a:stretch>
        </p:blipFill>
        <p:spPr>
          <a:xfrm flipH="1">
            <a:off x="404800" y="3203118"/>
            <a:ext cx="226100" cy="785074"/>
          </a:xfrm>
          <a:prstGeom prst="rect">
            <a:avLst/>
          </a:prstGeom>
          <a:noFill/>
          <a:ln>
            <a:noFill/>
          </a:ln>
        </p:spPr>
      </p:pic>
      <p:pic>
        <p:nvPicPr>
          <p:cNvPr id="124" name="Google Shape;124;p21"/>
          <p:cNvPicPr preferRelativeResize="0"/>
          <p:nvPr/>
        </p:nvPicPr>
        <p:blipFill>
          <a:blip r:embed="rId3">
            <a:alphaModFix/>
          </a:blip>
          <a:stretch>
            <a:fillRect/>
          </a:stretch>
        </p:blipFill>
        <p:spPr>
          <a:xfrm flipH="1">
            <a:off x="626550" y="3203118"/>
            <a:ext cx="226100" cy="785074"/>
          </a:xfrm>
          <a:prstGeom prst="rect">
            <a:avLst/>
          </a:prstGeom>
          <a:noFill/>
          <a:ln>
            <a:noFill/>
          </a:ln>
        </p:spPr>
      </p:pic>
      <p:pic>
        <p:nvPicPr>
          <p:cNvPr id="125" name="Google Shape;125;p21"/>
          <p:cNvPicPr preferRelativeResize="0"/>
          <p:nvPr/>
        </p:nvPicPr>
        <p:blipFill>
          <a:blip r:embed="rId3">
            <a:alphaModFix/>
          </a:blip>
          <a:stretch>
            <a:fillRect/>
          </a:stretch>
        </p:blipFill>
        <p:spPr>
          <a:xfrm flipH="1">
            <a:off x="240875" y="3203118"/>
            <a:ext cx="226100" cy="785074"/>
          </a:xfrm>
          <a:prstGeom prst="rect">
            <a:avLst/>
          </a:prstGeom>
          <a:noFill/>
          <a:ln>
            <a:noFill/>
          </a:ln>
        </p:spPr>
      </p:pic>
      <p:pic>
        <p:nvPicPr>
          <p:cNvPr id="126" name="Google Shape;126;p21"/>
          <p:cNvPicPr preferRelativeResize="0"/>
          <p:nvPr/>
        </p:nvPicPr>
        <p:blipFill>
          <a:blip r:embed="rId3">
            <a:alphaModFix/>
          </a:blip>
          <a:stretch>
            <a:fillRect/>
          </a:stretch>
        </p:blipFill>
        <p:spPr>
          <a:xfrm flipH="1">
            <a:off x="626550" y="947700"/>
            <a:ext cx="226100" cy="7850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